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9"/>
  </p:notesMasterIdLst>
  <p:sldIdLst>
    <p:sldId id="360" r:id="rId3"/>
    <p:sldId id="354" r:id="rId4"/>
    <p:sldId id="355" r:id="rId5"/>
    <p:sldId id="371" r:id="rId6"/>
    <p:sldId id="376" r:id="rId7"/>
    <p:sldId id="379" r:id="rId8"/>
    <p:sldId id="380" r:id="rId9"/>
    <p:sldId id="381" r:id="rId10"/>
    <p:sldId id="377" r:id="rId11"/>
    <p:sldId id="256" r:id="rId12"/>
    <p:sldId id="265" r:id="rId13"/>
    <p:sldId id="378" r:id="rId14"/>
    <p:sldId id="266" r:id="rId15"/>
    <p:sldId id="362" r:id="rId16"/>
    <p:sldId id="359" r:id="rId17"/>
    <p:sldId id="268" r:id="rId18"/>
    <p:sldId id="269" r:id="rId19"/>
    <p:sldId id="337" r:id="rId20"/>
    <p:sldId id="270" r:id="rId21"/>
    <p:sldId id="382" r:id="rId22"/>
    <p:sldId id="291" r:id="rId23"/>
    <p:sldId id="383" r:id="rId24"/>
    <p:sldId id="364" r:id="rId25"/>
    <p:sldId id="274" r:id="rId26"/>
    <p:sldId id="275" r:id="rId27"/>
    <p:sldId id="278" r:id="rId28"/>
    <p:sldId id="365" r:id="rId29"/>
    <p:sldId id="294" r:id="rId30"/>
    <p:sldId id="280" r:id="rId31"/>
    <p:sldId id="340" r:id="rId32"/>
    <p:sldId id="281" r:id="rId33"/>
    <p:sldId id="295" r:id="rId34"/>
    <p:sldId id="296" r:id="rId35"/>
    <p:sldId id="297" r:id="rId36"/>
    <p:sldId id="285" r:id="rId37"/>
    <p:sldId id="366" r:id="rId38"/>
    <p:sldId id="298" r:id="rId39"/>
    <p:sldId id="288" r:id="rId40"/>
    <p:sldId id="373" r:id="rId41"/>
    <p:sldId id="289" r:id="rId42"/>
    <p:sldId id="290" r:id="rId43"/>
    <p:sldId id="372" r:id="rId44"/>
    <p:sldId id="367" r:id="rId45"/>
    <p:sldId id="300" r:id="rId46"/>
    <p:sldId id="301" r:id="rId47"/>
    <p:sldId id="303" r:id="rId48"/>
    <p:sldId id="304" r:id="rId49"/>
    <p:sldId id="306" r:id="rId50"/>
    <p:sldId id="305" r:id="rId51"/>
    <p:sldId id="368" r:id="rId52"/>
    <p:sldId id="308" r:id="rId53"/>
    <p:sldId id="309" r:id="rId54"/>
    <p:sldId id="302" r:id="rId55"/>
    <p:sldId id="310" r:id="rId56"/>
    <p:sldId id="311" r:id="rId57"/>
    <p:sldId id="312" r:id="rId58"/>
    <p:sldId id="313" r:id="rId59"/>
    <p:sldId id="314" r:id="rId60"/>
    <p:sldId id="369" r:id="rId61"/>
    <p:sldId id="318" r:id="rId62"/>
    <p:sldId id="321" r:id="rId63"/>
    <p:sldId id="363" r:id="rId64"/>
    <p:sldId id="332" r:id="rId65"/>
    <p:sldId id="333" r:id="rId66"/>
    <p:sldId id="323" r:id="rId67"/>
    <p:sldId id="319" r:id="rId68"/>
    <p:sldId id="336" r:id="rId69"/>
    <p:sldId id="324" r:id="rId70"/>
    <p:sldId id="331" r:id="rId71"/>
    <p:sldId id="370" r:id="rId72"/>
    <p:sldId id="327" r:id="rId73"/>
    <p:sldId id="328" r:id="rId74"/>
    <p:sldId id="276" r:id="rId75"/>
    <p:sldId id="330" r:id="rId76"/>
    <p:sldId id="374" r:id="rId77"/>
    <p:sldId id="375" r:id="rId78"/>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4"/>
            <p14:sldId id="355"/>
            <p14:sldId id="371"/>
            <p14:sldId id="376"/>
            <p14:sldId id="379"/>
            <p14:sldId id="380"/>
            <p14:sldId id="381"/>
            <p14:sldId id="377"/>
            <p14:sldId id="256"/>
            <p14:sldId id="265"/>
            <p14:sldId id="378"/>
            <p14:sldId id="266"/>
            <p14:sldId id="362"/>
            <p14:sldId id="359"/>
            <p14:sldId id="268"/>
            <p14:sldId id="269"/>
            <p14:sldId id="337"/>
            <p14:sldId id="270"/>
            <p14:sldId id="382"/>
            <p14:sldId id="291"/>
            <p14:sldId id="383"/>
            <p14:sldId id="364"/>
            <p14:sldId id="274"/>
            <p14:sldId id="275"/>
            <p14:sldId id="278"/>
            <p14:sldId id="365"/>
            <p14:sldId id="294"/>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C32"/>
    <a:srgbClr val="78AAD6"/>
    <a:srgbClr val="D3908F"/>
    <a:srgbClr val="D0D1D2"/>
    <a:srgbClr val="8DB4E2"/>
    <a:srgbClr val="92B573"/>
    <a:srgbClr val="538DD5"/>
    <a:srgbClr val="D9D9D9"/>
    <a:srgbClr val="000000"/>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5" autoAdjust="0"/>
    <p:restoredTop sz="75540" autoAdjust="0"/>
  </p:normalViewPr>
  <p:slideViewPr>
    <p:cSldViewPr snapToGrid="0">
      <p:cViewPr varScale="1">
        <p:scale>
          <a:sx n="54" d="100"/>
          <a:sy n="54" d="100"/>
        </p:scale>
        <p:origin x="356" y="2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b="0" i="0" u="none" strike="noStrike" cap="none" dirty="0">
                <a:solidFill>
                  <a:srgbClr val="000000"/>
                </a:solidFill>
                <a:latin typeface="Arial"/>
                <a:ea typeface="Arial"/>
                <a:cs typeface="Arial"/>
                <a:sym typeface="Arial"/>
              </a:rPr>
              <a:t>Getting your data into this format requires some upfront work, but that work pays off in the long term. Once you have tidy data and the tidy tools provided by packages in the </a:t>
            </a:r>
            <a:r>
              <a:rPr lang="en-US" sz="600" b="0" i="0" u="none" strike="noStrike" cap="none" dirty="0" err="1">
                <a:solidFill>
                  <a:srgbClr val="000000"/>
                </a:solidFill>
                <a:latin typeface="Arial"/>
                <a:ea typeface="Arial"/>
                <a:cs typeface="Arial"/>
                <a:sym typeface="Arial"/>
              </a:rPr>
              <a:t>tidyverse</a:t>
            </a:r>
            <a:r>
              <a:rPr lang="en-US" sz="600" b="0" i="0" u="none" strike="noStrike" cap="none" dirty="0">
                <a:solidFill>
                  <a:srgbClr val="000000"/>
                </a:solidFill>
                <a:latin typeface="Arial"/>
                <a:ea typeface="Arial"/>
                <a:cs typeface="Arial"/>
                <a:sym typeface="Arial"/>
              </a:rPr>
              <a:t>, you will spend much less time munging data from one representation to another, allowing you to spend more time on the analytic questions at hand. The dplyr package provides functions that begin this process, they help you carve, expand, and collapse data.</a:t>
            </a:r>
          </a:p>
          <a:p>
            <a:pPr marL="0" indent="0">
              <a:lnSpc>
                <a:spcPct val="115000"/>
              </a:lnSpc>
              <a:buClr>
                <a:schemeClr val="dk1"/>
              </a:buClr>
              <a:buNone/>
            </a:pPr>
            <a:endParaRPr lang="en-US" sz="600" b="0" i="0" u="none" strike="noStrike" cap="none" dirty="0">
              <a:solidFill>
                <a:srgbClr val="000000"/>
              </a:solidFill>
              <a:latin typeface="Arial"/>
              <a:ea typeface="Arial"/>
              <a:cs typeface="Arial"/>
              <a:sym typeface="Arial"/>
            </a:endParaRPr>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What do I mean by a grammar for transforming data.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dirty="0" smtClean="0"/>
              <a:t>Dplyr facilitates data manipulation by providing a set</a:t>
            </a:r>
            <a:r>
              <a:rPr lang="en-US" sz="800" baseline="0" dirty="0" smtClean="0"/>
              <a:t> of verbs that operate on </a:t>
            </a:r>
            <a:r>
              <a:rPr lang="en-US" sz="800" dirty="0" smtClean="0"/>
              <a:t>data using a consistent syntax and that solve the most common data manipulation challenges that we face in data analysis in general and in clinical data science more</a:t>
            </a:r>
            <a:r>
              <a:rPr lang="en-US" sz="800" baseline="0" dirty="0" smtClean="0"/>
              <a:t> specifically.</a:t>
            </a:r>
            <a:endParaRPr lang="en-US" sz="2800" dirty="0" smtClean="0">
              <a:latin typeface="Calibri"/>
              <a:ea typeface="Calibri"/>
              <a:cs typeface="Calibri"/>
              <a:sym typeface="Calibri"/>
            </a:endParaRPr>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One of the major advantages of using dplyr functions in your data analysis</a:t>
            </a:r>
            <a:r>
              <a:rPr lang="en-US" baseline="0" dirty="0" smtClean="0"/>
              <a:t> </a:t>
            </a:r>
            <a:r>
              <a:rPr lang="en-US" dirty="0" smtClean="0"/>
              <a:t>is that dplyr functions all use a common syntax, which makes them easier to learn. </a:t>
            </a:r>
          </a:p>
          <a:p>
            <a:pPr marL="0" indent="0">
              <a:buNone/>
            </a:pPr>
            <a:endParaRPr lang="en-US" dirty="0" smtClean="0"/>
          </a:p>
          <a:p>
            <a:pPr marL="0" indent="0">
              <a:buNone/>
            </a:pPr>
            <a:r>
              <a:rPr lang="en-US" dirty="0" smtClean="0"/>
              <a:t>Each one will take a</a:t>
            </a:r>
            <a:r>
              <a:rPr lang="en-US" baseline="0" dirty="0" smtClean="0"/>
              <a:t> data frame as the first argument, and there will then be other arguments that basically serve as instructions to the function on how to operate on the data frame.</a:t>
            </a:r>
          </a:p>
          <a:p>
            <a:pPr marL="0" indent="0">
              <a:buNone/>
            </a:pPr>
            <a:endParaRPr lang="en-US" baseline="0" dirty="0" smtClean="0"/>
          </a:p>
          <a:p>
            <a:pPr marL="0" indent="0">
              <a:buNone/>
            </a:pPr>
            <a:r>
              <a:rPr lang="en-US" baseline="0" dirty="0" smtClean="0"/>
              <a:t>And by arguments I mean options that we can set within the function that will determine how that function will work</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The first</a:t>
            </a:r>
            <a:r>
              <a:rPr lang="en-US" baseline="0" dirty="0" smtClean="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endParaRPr lang="en-US"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a:t>
            </a:r>
            <a:r>
              <a:rPr lang="en-US" dirty="0" smtClean="0"/>
              <a:t>. It’s </a:t>
            </a:r>
            <a:r>
              <a:rPr lang="en-US" dirty="0"/>
              <a:t>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a:t>
            </a:r>
            <a:r>
              <a:rPr lang="en-US" sz="1100" dirty="0" smtClean="0">
                <a:solidFill>
                  <a:schemeClr val="dk1"/>
                </a:solidFill>
                <a:latin typeface="Calibri"/>
                <a:ea typeface="Calibri"/>
                <a:cs typeface="Calibri"/>
                <a:sym typeface="Calibri"/>
              </a:rPr>
              <a:t>all </a:t>
            </a:r>
            <a:r>
              <a:rPr lang="en-US" sz="1100" dirty="0">
                <a:solidFill>
                  <a:schemeClr val="dk1"/>
                </a:solidFill>
                <a:latin typeface="Calibri"/>
                <a:ea typeface="Calibri"/>
                <a:cs typeface="Calibri"/>
                <a:sym typeface="Calibri"/>
              </a:rPr>
              <a:t>the rows that you started </a:t>
            </a:r>
            <a:r>
              <a:rPr lang="en-US" sz="1100" dirty="0" smtClean="0">
                <a:solidFill>
                  <a:schemeClr val="dk1"/>
                </a:solidFill>
                <a:latin typeface="Calibri"/>
                <a:ea typeface="Calibri"/>
                <a:cs typeface="Calibri"/>
                <a:sym typeface="Calibri"/>
              </a:rPr>
              <a:t>with and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dplyr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a:t>
            </a:r>
            <a:r>
              <a:rPr lang="en-US" sz="600" dirty="0" smtClean="0">
                <a:solidFill>
                  <a:schemeClr val="dk1"/>
                </a:solidFill>
                <a:latin typeface="Calibri"/>
                <a:ea typeface="Calibri"/>
                <a:cs typeface="Calibri"/>
                <a:sym typeface="Calibri"/>
              </a:rPr>
              <a:t>‘</a:t>
            </a:r>
            <a:r>
              <a:rPr lang="en-US" sz="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return a new data frame that only has the columns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You </a:t>
            </a:r>
            <a:r>
              <a:rPr lang="en-US" sz="600" dirty="0">
                <a:solidFill>
                  <a:schemeClr val="dk1"/>
                </a:solidFill>
                <a:latin typeface="Calibri"/>
                <a:ea typeface="Calibri"/>
                <a:cs typeface="Calibri"/>
                <a:sym typeface="Calibri"/>
              </a:rPr>
              <a:t>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a:t>
            </a:r>
            <a:r>
              <a:rPr lang="en-US" sz="600" dirty="0" smtClean="0">
                <a:solidFill>
                  <a:schemeClr val="dk1"/>
                </a:solidFill>
                <a:latin typeface="Calibri"/>
                <a:ea typeface="Calibri"/>
                <a:cs typeface="Calibri"/>
                <a:sym typeface="Calibri"/>
              </a:rPr>
              <a:t>‘</a:t>
            </a:r>
            <a:r>
              <a:rPr lang="en-US" sz="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return a new data frame that only has the columns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and </a:t>
            </a:r>
            <a:r>
              <a:rPr lang="en-US" sz="600" dirty="0" smtClean="0">
                <a:solidFill>
                  <a:schemeClr val="dk1"/>
                </a:solidFill>
                <a:latin typeface="Calibri"/>
                <a:ea typeface="Calibri"/>
                <a:cs typeface="Calibri"/>
                <a:sym typeface="Calibri"/>
              </a:rPr>
              <a:t>`</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p>
          <a:p>
            <a:pPr marL="0" indent="0">
              <a:lnSpc>
                <a:spcPct val="115000"/>
              </a:lnSpc>
              <a:buClr>
                <a:schemeClr val="dk1"/>
              </a:buClr>
              <a:buNone/>
            </a:pPr>
            <a:r>
              <a:rPr lang="en-US" sz="600" dirty="0" smtClean="0">
                <a:solidFill>
                  <a:schemeClr val="dk1"/>
                </a:solidFill>
                <a:latin typeface="Calibri"/>
                <a:ea typeface="Calibri"/>
                <a:cs typeface="Calibri"/>
                <a:sym typeface="Calibri"/>
              </a:rPr>
              <a:t>You </a:t>
            </a:r>
            <a:r>
              <a:rPr lang="en-US" sz="600" dirty="0">
                <a:solidFill>
                  <a:schemeClr val="dk1"/>
                </a:solidFill>
                <a:latin typeface="Calibri"/>
                <a:ea typeface="Calibri"/>
                <a:cs typeface="Calibri"/>
                <a:sym typeface="Calibri"/>
              </a:rPr>
              <a:t>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080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348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a:t>
            </a:r>
            <a:r>
              <a:rPr lang="en-US" sz="600" dirty="0" err="1" smtClean="0">
                <a:solidFill>
                  <a:schemeClr val="dk1"/>
                </a:solidFill>
                <a:latin typeface="Calibri"/>
                <a:ea typeface="Calibri"/>
                <a:cs typeface="Calibri"/>
                <a:sym typeface="Calibri"/>
              </a:rPr>
              <a:t>covid_testing</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data frame would be accepted as input and a subset of it, the </a:t>
            </a:r>
            <a:r>
              <a:rPr lang="en-US" sz="600" dirty="0" err="1" smtClean="0">
                <a:solidFill>
                  <a:schemeClr val="dk1"/>
                </a:solidFill>
                <a:latin typeface="Calibri"/>
                <a:ea typeface="Calibri"/>
                <a:cs typeface="Calibri"/>
                <a:sym typeface="Calibri"/>
              </a:rPr>
              <a:t>mrn</a:t>
            </a:r>
            <a:r>
              <a:rPr lang="en-US" sz="600" dirty="0" smtClean="0">
                <a:solidFill>
                  <a:schemeClr val="dk1"/>
                </a:solidFill>
                <a:latin typeface="Calibri"/>
                <a:ea typeface="Calibri"/>
                <a:cs typeface="Calibri"/>
                <a:sym typeface="Calibri"/>
              </a:rPr>
              <a:t> and </a:t>
            </a:r>
            <a:r>
              <a:rPr lang="en-US" sz="600" dirty="0">
                <a:solidFill>
                  <a:schemeClr val="dk1"/>
                </a:solidFill>
                <a:latin typeface="Calibri"/>
                <a:ea typeface="Calibri"/>
                <a:cs typeface="Calibri"/>
                <a:sym typeface="Calibri"/>
              </a:rPr>
              <a:t>the </a:t>
            </a:r>
            <a:r>
              <a:rPr lang="en-US" sz="600" dirty="0" err="1" smtClean="0">
                <a:solidFill>
                  <a:schemeClr val="dk1"/>
                </a:solidFill>
                <a:latin typeface="Calibri"/>
                <a:ea typeface="Calibri"/>
                <a:cs typeface="Calibri"/>
                <a:sym typeface="Calibri"/>
              </a:rPr>
              <a:t>last_name</a:t>
            </a:r>
            <a:r>
              <a:rPr lang="en-US" sz="600" dirty="0" smtClean="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smtClean="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709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a:t>
            </a:r>
            <a:r>
              <a:rPr lang="en-US" dirty="0" smtClean="0"/>
              <a:t>many convenient </a:t>
            </a:r>
            <a:r>
              <a:rPr lang="en-US" dirty="0"/>
              <a:t>ways to specify which columns you want. </a:t>
            </a:r>
            <a:r>
              <a:rPr lang="en-US" dirty="0" smtClean="0"/>
              <a:t>For </a:t>
            </a:r>
            <a:r>
              <a:rPr lang="en-US" dirty="0"/>
              <a:t>instance, you can put the name of two columns separated by a colon mark, and select will return those two columns and all those in between. With select you could put </a:t>
            </a:r>
            <a:r>
              <a:rPr lang="en-US" dirty="0" smtClean="0"/>
              <a:t>a negative </a:t>
            </a:r>
            <a:r>
              <a:rPr lang="en-US" dirty="0"/>
              <a:t>sign in front of a column name or a vector of column names and you'll get back everything except those columns. </a:t>
            </a:r>
            <a:r>
              <a:rPr lang="en-US" dirty="0">
                <a:solidFill>
                  <a:schemeClr val="dk1"/>
                </a:solidFill>
              </a:rPr>
              <a:t>Then there's other functions that you can use inside </a:t>
            </a:r>
            <a:r>
              <a:rPr lang="en-US" dirty="0" smtClean="0">
                <a:solidFill>
                  <a:schemeClr val="dk1"/>
                </a:solidFill>
              </a:rPr>
              <a:t>of select </a:t>
            </a:r>
            <a:r>
              <a:rPr lang="en-US" dirty="0">
                <a:solidFill>
                  <a:schemeClr val="dk1"/>
                </a:solidFill>
              </a:rPr>
              <a:t>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I’ve only listed for you a selection of the available ways you can use helpers with select() to pull out the columns you need for your analysis. For a more complete list, see the select()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smtClean="0"/>
              <a:t>Hint: Review the columns in the dataset by clicking</a:t>
            </a:r>
            <a:r>
              <a:rPr lang="en-US" baseline="0" dirty="0" smtClean="0"/>
              <a:t> on the arrow next to the </a:t>
            </a:r>
            <a:r>
              <a:rPr lang="en-US" baseline="0" dirty="0" err="1" smtClean="0"/>
              <a:t>covid_testing</a:t>
            </a:r>
            <a:r>
              <a:rPr lang="en-US" baseline="0" dirty="0" smtClean="0"/>
              <a:t> </a:t>
            </a:r>
            <a:r>
              <a:rPr lang="en-US" baseline="0" dirty="0" smtClean="0"/>
              <a:t>data set in the environment tab in the upper right pane of </a:t>
            </a:r>
            <a:r>
              <a:rPr lang="en-US" baseline="0" dirty="0" err="1" smtClean="0"/>
              <a:t>Rstudio</a:t>
            </a:r>
            <a:endParaRPr lang="en-US" dirty="0" smtClean="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 need only a subset of rows from your data set, `filter()` allows you to pick rows (cases) based on </a:t>
            </a:r>
            <a:r>
              <a:rPr lang="en-US" dirty="0" smtClean="0">
                <a:solidFill>
                  <a:schemeClr val="dk1"/>
                </a:solidFill>
              </a:rPr>
              <a:t>criteria that you choose, meaning </a:t>
            </a:r>
            <a:r>
              <a:rPr lang="en-US" dirty="0">
                <a:solidFill>
                  <a:schemeClr val="dk1"/>
                </a:solidFill>
              </a:rPr>
              <a:t>you can subset your data based on </a:t>
            </a:r>
            <a:r>
              <a:rPr lang="en-US" dirty="0" smtClean="0">
                <a:solidFill>
                  <a:schemeClr val="dk1"/>
                </a:solidFill>
              </a:rPr>
              <a:t>logical criteria.</a:t>
            </a: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a:t>
            </a:r>
            <a:r>
              <a:rPr lang="en-US" dirty="0" smtClean="0"/>
              <a:t>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Here we supply the orders data frame as the first argument. Afterwards we provide one logical test; we ask filter() to return</a:t>
            </a:r>
            <a:r>
              <a:rPr lang="en-US" baseline="0" dirty="0" smtClean="0"/>
              <a:t> rows in which the </a:t>
            </a:r>
            <a:r>
              <a:rPr lang="en-US" baseline="0" dirty="0" err="1" smtClean="0"/>
              <a:t>patient_id</a:t>
            </a:r>
            <a:r>
              <a:rPr lang="en-US" baseline="0" dirty="0" smtClean="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smtClean="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smtClean="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You have a variety of operators with which to join two or more logic</a:t>
            </a:r>
            <a:r>
              <a:rPr lang="en-US" baseline="0" dirty="0" smtClean="0"/>
              <a:t> statements.</a:t>
            </a:r>
            <a:endParaRPr lang="en-US" dirty="0" smtClean="0"/>
          </a:p>
          <a:p>
            <a:pPr marL="0" indent="0">
              <a:buNone/>
            </a:pPr>
            <a:r>
              <a:rPr lang="en-US" dirty="0" smtClean="0"/>
              <a:t>You could formally tell filter to join the two logical tests using the ‘&amp;’ symbol. You can include an ‘or’ condition using the pipe character |, e.g. condition A | condition B.</a:t>
            </a:r>
          </a:p>
          <a:p>
            <a:pPr marL="0" indent="0">
              <a:buNone/>
            </a:pPr>
            <a:r>
              <a:rPr lang="en-US" dirty="0" smtClean="0"/>
              <a:t>Both in dplyr and throughout R the exclamation point !</a:t>
            </a:r>
            <a:r>
              <a:rPr lang="en-US" baseline="0" dirty="0" smtClean="0"/>
              <a:t> is used as a negation. Finally, dplyr supports a convenience function in which you can test if the values in a column match any of a vector of values (equivalent to, say, </a:t>
            </a:r>
            <a:r>
              <a:rPr lang="en-US" baseline="0" dirty="0" err="1" smtClean="0"/>
              <a:t>patient_id</a:t>
            </a:r>
            <a:r>
              <a:rPr lang="en-US" baseline="0" dirty="0" smtClean="0"/>
              <a:t> equals x, y, or z). This is implemented with the %in% function. For example one could write filter(orders, </a:t>
            </a:r>
            <a:r>
              <a:rPr lang="en-US" baseline="0" dirty="0" err="1" smtClean="0"/>
              <a:t>proc_code</a:t>
            </a:r>
            <a:r>
              <a:rPr lang="en-US" baseline="0" dirty="0" smtClean="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I’ve only listed for you a selection of the available ways you can use helpers with select() to pull out the columns you need for your analysis. For a more complete list, see the select()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Often when exploring your data you’ll be interested in organizing the rows according to values in</a:t>
            </a:r>
            <a:r>
              <a:rPr lang="en-US" baseline="0" dirty="0" smtClean="0"/>
              <a:t> a specific column or columns. That’s what arrange() does. It let’s you focus on the most important parts of your data by rearranging and organizing it.</a:t>
            </a:r>
            <a:endParaRPr lang="en-US" dirty="0" smtClean="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As</a:t>
            </a:r>
            <a:r>
              <a:rPr lang="en-US" baseline="0" dirty="0" smtClean="0"/>
              <a:t> we’ve seen, dplyr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In this example we are arranging orders data frame by the </a:t>
            </a:r>
            <a:r>
              <a:rPr lang="en-US" baseline="0" dirty="0" err="1" smtClean="0"/>
              <a:t>result_time</a:t>
            </a:r>
            <a:r>
              <a:rPr lang="en-US" baseline="0" dirty="0" smtClean="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smtClean="0"/>
              <a:t>desc</a:t>
            </a:r>
            <a:r>
              <a:rPr lang="en-US" baseline="0" dirty="0" smtClean="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smtClean="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Now that we have a decent toolkit of functions with which to manipulate our data we should take a step back and talk about the data analysis process.</a:t>
            </a:r>
          </a:p>
          <a:p>
            <a:pPr marL="0" indent="0">
              <a:buNone/>
            </a:pPr>
            <a:r>
              <a:rPr lang="en-US" dirty="0" smtClean="0"/>
              <a:t>In any real data manipulation task you're probably not  just going to use one verb but you're going to string multiple verbs together into a series of</a:t>
            </a:r>
            <a:r>
              <a:rPr lang="en-US" baseline="0" dirty="0" smtClean="0"/>
              <a:t> steps that overall accomplish a goal.</a:t>
            </a:r>
            <a:endParaRPr lang="en-US" dirty="0" smtClean="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For instance, in the context of the orders data set, one may</a:t>
            </a:r>
            <a:r>
              <a:rPr lang="en-US" baseline="0" dirty="0" smtClean="0"/>
              <a:t> investigate the ordering of tests that are not recommended for routine use, such as 1,25 </a:t>
            </a:r>
            <a:r>
              <a:rPr lang="en-US" baseline="0" dirty="0" err="1" smtClean="0"/>
              <a:t>dihydroxy</a:t>
            </a:r>
            <a:r>
              <a:rPr lang="en-US" baseline="0" dirty="0" smtClean="0"/>
              <a:t> vitamin D. The 25-hydroxy vitamin D level is the preferred test for screening for vitamin D deficiency. The 1,25 </a:t>
            </a:r>
            <a:r>
              <a:rPr lang="en-US" baseline="0" dirty="0" err="1" smtClean="0"/>
              <a:t>dihydroxy</a:t>
            </a:r>
            <a:r>
              <a:rPr lang="en-US" baseline="0" dirty="0" smtClean="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smtClean="0"/>
          </a:p>
          <a:p>
            <a:pPr marL="0" indent="0">
              <a:buNone/>
            </a:pPr>
            <a:r>
              <a:rPr lang="en-US" dirty="0" smtClean="0"/>
              <a:t>It’s</a:t>
            </a:r>
            <a:r>
              <a:rPr lang="en-US" baseline="0" dirty="0" smtClean="0"/>
              <a:t> easy to see that this analysis requires a lot of typing, and has a lot of redundancy in that we sequentially update the new data frame 125VITD as well progress through the analysis.</a:t>
            </a:r>
            <a:endParaRPr lang="en-US" dirty="0" smtClean="0"/>
          </a:p>
        </p:txBody>
      </p:sp>
    </p:spTree>
    <p:extLst>
      <p:ext uri="{BB962C8B-B14F-4D97-AF65-F5344CB8AC3E}">
        <p14:creationId xmlns:p14="http://schemas.microsoft.com/office/powerpoint/2010/main" val="2136038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An</a:t>
            </a:r>
            <a:r>
              <a:rPr lang="en-US" baseline="0" dirty="0" smtClean="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smtClean="0"/>
              <a:t>pref_list_type</a:t>
            </a:r>
            <a:r>
              <a:rPr lang="en-US" baseline="0" dirty="0" smtClean="0"/>
              <a:t>, but that’s not easy to see in this snippet of code. What would be helpful when performing fairly typical analyses such as these would be a syntax that was both efficient as well as human readable.</a:t>
            </a:r>
            <a:endParaRPr lang="en-US" dirty="0" smtClean="0"/>
          </a:p>
        </p:txBody>
      </p:sp>
    </p:spTree>
    <p:extLst>
      <p:ext uri="{BB962C8B-B14F-4D97-AF65-F5344CB8AC3E}">
        <p14:creationId xmlns:p14="http://schemas.microsoft.com/office/powerpoint/2010/main" val="32967253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This is exactly what the pipe operator</a:t>
            </a:r>
            <a:r>
              <a:rPr lang="en-US" baseline="0" dirty="0" smtClean="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smtClean="0"/>
              <a:t>patient_id</a:t>
            </a:r>
            <a:r>
              <a:rPr lang="en-US" baseline="0" dirty="0" smtClean="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advantage of this is even more clear when performing</a:t>
            </a:r>
            <a:r>
              <a:rPr lang="en-US" baseline="0" dirty="0" smtClean="0"/>
              <a:t> a more complicated analysis such as this one. You can take this code, which is essentially illegible, and transform it into the code on the following slide.</a:t>
            </a:r>
            <a:endParaRPr lang="en-US" dirty="0" smtClean="0"/>
          </a:p>
        </p:txBody>
      </p:sp>
    </p:spTree>
    <p:extLst>
      <p:ext uri="{BB962C8B-B14F-4D97-AF65-F5344CB8AC3E}">
        <p14:creationId xmlns:p14="http://schemas.microsoft.com/office/powerpoint/2010/main" val="363900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The code here is far more succinct. It self describes what it does since it’s written in a sequential,</a:t>
            </a:r>
            <a:r>
              <a:rPr lang="en-US" baseline="0" dirty="0" smtClean="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smtClean="0"/>
          </a:p>
        </p:txBody>
      </p:sp>
    </p:spTree>
    <p:extLst>
      <p:ext uri="{BB962C8B-B14F-4D97-AF65-F5344CB8AC3E}">
        <p14:creationId xmlns:p14="http://schemas.microsoft.com/office/powerpoint/2010/main" val="17556909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Raise your hand when you have finished this step</a:t>
            </a:r>
            <a:endParaRPr lang="en-US" dirty="0"/>
          </a:p>
        </p:txBody>
      </p:sp>
    </p:spTree>
    <p:extLst>
      <p:ext uri="{BB962C8B-B14F-4D97-AF65-F5344CB8AC3E}">
        <p14:creationId xmlns:p14="http://schemas.microsoft.com/office/powerpoint/2010/main" val="117144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So far we’ve covered functions whose primary job is to reshape your data</a:t>
            </a:r>
            <a:r>
              <a:rPr lang="en-US" baseline="0" dirty="0" smtClean="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If you’re interested in orders for basic metabolic panels from September,</a:t>
            </a:r>
            <a:r>
              <a:rPr lang="en-US" baseline="0" dirty="0" smtClean="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smtClean="0"/>
              <a:t>To</a:t>
            </a:r>
            <a:r>
              <a:rPr lang="en-US" baseline="0" dirty="0" smtClean="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smtClean="0"/>
              <a:t>order_time</a:t>
            </a:r>
            <a:r>
              <a:rPr lang="en-US" baseline="0" dirty="0" smtClean="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To answer questions like these we’re going to need a new set of functions whose job is to derive new data from our original data frame. The two work-horse functions in dplyr to accomplish these types of tasks</a:t>
            </a:r>
            <a:r>
              <a:rPr lang="en-US" baseline="0" dirty="0" smtClean="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a:t>
            </a:r>
            <a:r>
              <a:rPr lang="en-US" baseline="0" dirty="0" smtClean="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The syntax is going to look familiar to the functions we saw earlier but with a small change. As before,</a:t>
            </a:r>
            <a:r>
              <a:rPr lang="en-US" baseline="0" dirty="0" smtClean="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smtClean="0"/>
              <a:t>Let’s look at an</a:t>
            </a:r>
            <a:r>
              <a:rPr lang="en-US" baseline="0" dirty="0" smtClean="0"/>
              <a:t> example. Say we wanted to share our data set with a research collaborator. What we could do is create a new column, called for instance “</a:t>
            </a:r>
            <a:r>
              <a:rPr lang="en-US" baseline="0" dirty="0" err="1" smtClean="0"/>
              <a:t>coded_order_id</a:t>
            </a:r>
            <a:r>
              <a:rPr lang="en-US" baseline="0" dirty="0" smtClean="0"/>
              <a:t>” and set that equal to half the numeric value contained in </a:t>
            </a:r>
            <a:r>
              <a:rPr lang="en-US" baseline="0" dirty="0" err="1" smtClean="0"/>
              <a:t>order_id</a:t>
            </a:r>
            <a:r>
              <a:rPr lang="en-US" baseline="0" dirty="0" smtClean="0"/>
              <a:t>. In this situation mutate() would perform that calculation on each row and place the result in a new column at the right most part of our data frame. Note how in this example we essentially treat </a:t>
            </a:r>
            <a:r>
              <a:rPr lang="en-US" baseline="0" dirty="0" err="1" smtClean="0"/>
              <a:t>order_id</a:t>
            </a:r>
            <a:r>
              <a:rPr lang="en-US" baseline="0" dirty="0" smtClean="0"/>
              <a:t> like it’s a variable. This is a feature of mutate(). We can refer to values in other columns in the same data frame simply by referring to their name.</a:t>
            </a:r>
          </a:p>
          <a:p>
            <a:pPr marL="0" indent="0">
              <a:buNone/>
            </a:pPr>
            <a:endParaRPr lang="en-US" baseline="0" dirty="0" smtClean="0"/>
          </a:p>
          <a:p>
            <a:pPr marL="0" indent="0">
              <a:buNone/>
            </a:pPr>
            <a:r>
              <a:rPr lang="en-US" baseline="0" dirty="0" smtClean="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95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839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dplyr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010991" y="614555"/>
            <a:ext cx="3583271"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Shape 29"/>
          <p:cNvSpPr txBox="1">
            <a:spLocks noGrp="1"/>
          </p:cNvSpPr>
          <p:nvPr>
            <p:ph type="title"/>
          </p:nvPr>
        </p:nvSpPr>
        <p:spPr>
          <a:xfrm>
            <a:off x="415600" y="2867800"/>
            <a:ext cx="11360801" cy="1122401"/>
          </a:xfrm>
          <a:prstGeom prst="rect">
            <a:avLst/>
          </a:prstGeom>
        </p:spPr>
        <p:txBody>
          <a:bodyPr lIns="243799" tIns="243799" rIns="243799" bIns="243799"/>
          <a:lstStyle>
            <a:lvl1pPr algn="ctr" defTabSz="1219200">
              <a:defRPr sz="4800" cap="none">
                <a:solidFill>
                  <a:srgbClr val="F3F3F3"/>
                </a:solidFill>
              </a:defRPr>
            </a:lvl1pPr>
          </a:lstStyle>
          <a:p>
            <a:r>
              <a:t>Title Text</a:t>
            </a:r>
          </a:p>
        </p:txBody>
      </p:sp>
      <p:sp>
        <p:nvSpPr>
          <p:cNvPr id="30" name="Shape 30"/>
          <p:cNvSpPr txBox="1">
            <a:spLocks noGrp="1"/>
          </p:cNvSpPr>
          <p:nvPr>
            <p:ph type="sldNum" sz="quarter" idx="2"/>
          </p:nvPr>
        </p:nvSpPr>
        <p:spPr>
          <a:xfrm>
            <a:off x="11594418" y="6262397"/>
            <a:ext cx="433792" cy="435249"/>
          </a:xfrm>
          <a:prstGeom prst="rect">
            <a:avLst/>
          </a:prstGeom>
        </p:spPr>
        <p:txBody>
          <a:bodyPr lIns="243799" tIns="243799" rIns="243799" bIns="243799" anchor="ctr"/>
          <a:lstStyle>
            <a:lvl1pPr algn="r" defTabSz="1219200">
              <a:defRPr sz="1300">
                <a:solidFill>
                  <a:srgbClr val="ADADAD"/>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165178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8"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smtClean="0">
                <a:solidFill>
                  <a:schemeClr val="tx1">
                    <a:lumMod val="75000"/>
                    <a:lumOff val="25000"/>
                  </a:schemeClr>
                </a:solidFill>
                <a:latin typeface="+mj-lt"/>
              </a:rPr>
              <a:t>Data Wrangling in R</a:t>
            </a:r>
            <a:endParaRPr lang="en-US" sz="7200" dirty="0">
              <a:solidFill>
                <a:schemeClr val="tx1">
                  <a:lumMod val="75000"/>
                  <a:lumOff val="25000"/>
                </a:schemeClr>
              </a:solidFill>
              <a:latin typeface="+mj-lt"/>
            </a:endParaRP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fontScale="92500" lnSpcReduction="20000"/>
          </a:bodyPr>
          <a:lstStyle/>
          <a:p>
            <a:r>
              <a:rPr lang="en-US" sz="2000" dirty="0" smtClean="0">
                <a:solidFill>
                  <a:schemeClr val="tx1">
                    <a:lumMod val="65000"/>
                    <a:lumOff val="35000"/>
                  </a:schemeClr>
                </a:solidFill>
              </a:rPr>
              <a:t>Session 3</a:t>
            </a:r>
          </a:p>
          <a:p>
            <a:r>
              <a:rPr lang="en-US" sz="2000" b="1" dirty="0" smtClean="0">
                <a:solidFill>
                  <a:schemeClr val="tx1">
                    <a:lumMod val="65000"/>
                    <a:lumOff val="35000"/>
                  </a:schemeClr>
                </a:solidFill>
              </a:rPr>
              <a:t>Amrom Obstfeld</a:t>
            </a:r>
          </a:p>
          <a:p>
            <a:r>
              <a:rPr lang="en-US" sz="2000" dirty="0">
                <a:solidFill>
                  <a:schemeClr val="tx1">
                    <a:lumMod val="65000"/>
                    <a:lumOff val="35000"/>
                  </a:schemeClr>
                </a:solidFill>
              </a:rPr>
              <a:t>Introduction to R Workshop </a:t>
            </a:r>
            <a:endParaRPr lang="en-US" sz="2000" dirty="0" smtClean="0">
              <a:solidFill>
                <a:schemeClr val="tx1">
                  <a:lumMod val="65000"/>
                  <a:lumOff val="35000"/>
                </a:schemeClr>
              </a:solidFill>
            </a:endParaRPr>
          </a:p>
          <a:p>
            <a:r>
              <a:rPr lang="en-US" sz="2000" dirty="0" smtClean="0">
                <a:solidFill>
                  <a:schemeClr val="tx1">
                    <a:lumMod val="65000"/>
                    <a:lumOff val="35000"/>
                  </a:schemeClr>
                </a:solidFill>
              </a:rPr>
              <a:t>May 6, 2019</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latin typeface="+mj-lt"/>
              </a:rPr>
              <a:t>Transform Data with</a:t>
            </a:r>
            <a:endParaRPr sz="6616" dirty="0">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smtClean="0">
                <a:latin typeface="Calibri"/>
                <a:ea typeface="Calibri"/>
                <a:cs typeface="Calibri"/>
                <a:sym typeface="Calibri"/>
              </a:rPr>
              <a:t>dplyr </a:t>
            </a:r>
            <a:r>
              <a:rPr lang="en-US" sz="3200" dirty="0">
                <a:latin typeface="Calibri"/>
                <a:ea typeface="Calibri"/>
                <a:cs typeface="Calibri"/>
                <a:sym typeface="Calibri"/>
              </a:rPr>
              <a:t>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a:t>
            </a:r>
            <a:r>
              <a:rPr lang="en-US" sz="3200" dirty="0" smtClean="0">
                <a:latin typeface="Calibri"/>
                <a:ea typeface="Calibri"/>
                <a:cs typeface="Calibri"/>
                <a:sym typeface="Calibri"/>
              </a:rPr>
              <a:t>transforming </a:t>
            </a:r>
            <a:r>
              <a:rPr lang="en-US" sz="3200" dirty="0">
                <a:latin typeface="Calibri"/>
                <a:ea typeface="Calibri"/>
                <a:cs typeface="Calibri"/>
                <a:sym typeface="Calibri"/>
              </a:rPr>
              <a:t>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smtClean="0">
                <a:solidFill>
                  <a:srgbClr val="000000"/>
                </a:solidFill>
                <a:latin typeface="+mj-lt"/>
              </a:rPr>
              <a:t>dplyr: </a:t>
            </a:r>
            <a:r>
              <a:rPr lang="nn-NO" sz="4800" dirty="0" smtClean="0">
                <a:solidFill>
                  <a:srgbClr val="000000"/>
                </a:solidFill>
                <a:latin typeface="+mj-lt"/>
              </a:rPr>
              <a:t>a </a:t>
            </a:r>
            <a:r>
              <a:rPr lang="nn-NO" sz="4800" dirty="0">
                <a:solidFill>
                  <a:srgbClr val="000000"/>
                </a:solidFill>
                <a:latin typeface="+mj-lt"/>
              </a:rPr>
              <a:t>grammar for </a:t>
            </a:r>
            <a:r>
              <a:rPr lang="nn-NO" sz="4800" dirty="0" smtClean="0">
                <a:solidFill>
                  <a:srgbClr val="000000"/>
                </a:solidFill>
                <a:latin typeface="+mj-lt"/>
              </a:rPr>
              <a:t>transforming data</a:t>
            </a:r>
            <a:endParaRPr sz="4800" dirty="0">
              <a:latin typeface="+mj-lt"/>
            </a:endParaRP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4" name="Group 23"/>
          <p:cNvGrpSpPr/>
          <p:nvPr/>
        </p:nvGrpSpPr>
        <p:grpSpPr>
          <a:xfrm>
            <a:off x="781462" y="1429305"/>
            <a:ext cx="9802418" cy="1323439"/>
            <a:chOff x="781462" y="1429305"/>
            <a:chExt cx="9802418" cy="1323439"/>
          </a:xfrm>
        </p:grpSpPr>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variables.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select()</a:t>
              </a:r>
              <a:endParaRPr lang="en-US" sz="4000" dirty="0">
                <a:solidFill>
                  <a:srgbClr val="78AAD6"/>
                </a:solidFill>
                <a:latin typeface="+mj-lt"/>
              </a:endParaRPr>
            </a:p>
          </p:txBody>
        </p:sp>
      </p:grpSp>
      <p:grpSp>
        <p:nvGrpSpPr>
          <p:cNvPr id="23" name="Group 22"/>
          <p:cNvGrpSpPr/>
          <p:nvPr/>
        </p:nvGrpSpPr>
        <p:grpSpPr>
          <a:xfrm>
            <a:off x="781462" y="2419353"/>
            <a:ext cx="9802418" cy="1323439"/>
            <a:chOff x="781462" y="2479793"/>
            <a:chExt cx="9802418" cy="1323439"/>
          </a:xfrm>
        </p:grpSpPr>
        <p:sp>
          <p:nvSpPr>
            <p:cNvPr id="10" name="TextBox 9"/>
            <p:cNvSpPr txBox="1"/>
            <p:nvPr/>
          </p:nvSpPr>
          <p:spPr>
            <a:xfrm>
              <a:off x="781462" y="2479793"/>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1" name="Google Shape;123;p16"/>
            <p:cNvSpPr txBox="1">
              <a:spLocks/>
            </p:cNvSpPr>
            <p:nvPr/>
          </p:nvSpPr>
          <p:spPr>
            <a:xfrm>
              <a:off x="1766656" y="275274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Extract</a:t>
              </a:r>
              <a:r>
                <a:rPr lang="en-US" sz="4000" dirty="0" smtClean="0">
                  <a:solidFill>
                    <a:srgbClr val="000000"/>
                  </a:solidFill>
                  <a:latin typeface="+mj-lt"/>
                </a:rPr>
                <a:t> existing rows.</a:t>
              </a:r>
              <a:endParaRPr lang="en-US" sz="4000" dirty="0">
                <a:latin typeface="+mj-lt"/>
              </a:endParaRPr>
            </a:p>
          </p:txBody>
        </p:sp>
        <p:sp>
          <p:nvSpPr>
            <p:cNvPr id="12" name="Google Shape;123;p16"/>
            <p:cNvSpPr txBox="1">
              <a:spLocks/>
            </p:cNvSpPr>
            <p:nvPr/>
          </p:nvSpPr>
          <p:spPr>
            <a:xfrm>
              <a:off x="8575829" y="275274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grpSp>
      <p:grpSp>
        <p:nvGrpSpPr>
          <p:cNvPr id="22" name="Group 21"/>
          <p:cNvGrpSpPr/>
          <p:nvPr/>
        </p:nvGrpSpPr>
        <p:grpSpPr>
          <a:xfrm>
            <a:off x="781462" y="3409401"/>
            <a:ext cx="10051772" cy="1323439"/>
            <a:chOff x="781462" y="3414465"/>
            <a:chExt cx="10051772" cy="1323439"/>
          </a:xfrm>
        </p:grpSpPr>
        <p:sp>
          <p:nvSpPr>
            <p:cNvPr id="14" name="TextBox 13"/>
            <p:cNvSpPr txBox="1"/>
            <p:nvPr/>
          </p:nvSpPr>
          <p:spPr>
            <a:xfrm>
              <a:off x="781462" y="3414465"/>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5" name="Google Shape;123;p16"/>
            <p:cNvSpPr txBox="1">
              <a:spLocks/>
            </p:cNvSpPr>
            <p:nvPr/>
          </p:nvSpPr>
          <p:spPr>
            <a:xfrm>
              <a:off x="1766656" y="368741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Derive</a:t>
              </a:r>
              <a:r>
                <a:rPr lang="en-US" sz="4000" dirty="0" smtClean="0">
                  <a:solidFill>
                    <a:srgbClr val="000000"/>
                  </a:solidFill>
                  <a:latin typeface="+mj-lt"/>
                </a:rPr>
                <a:t> new variables.</a:t>
              </a:r>
              <a:endParaRPr lang="en-US" sz="4000" dirty="0">
                <a:latin typeface="+mj-lt"/>
              </a:endParaRPr>
            </a:p>
          </p:txBody>
        </p:sp>
        <p:sp>
          <p:nvSpPr>
            <p:cNvPr id="16" name="Google Shape;123;p16"/>
            <p:cNvSpPr txBox="1">
              <a:spLocks/>
            </p:cNvSpPr>
            <p:nvPr/>
          </p:nvSpPr>
          <p:spPr>
            <a:xfrm>
              <a:off x="8575829" y="3687416"/>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mutate()</a:t>
              </a:r>
              <a:endParaRPr lang="en-US" sz="4000" b="1" dirty="0">
                <a:solidFill>
                  <a:srgbClr val="78AAD6"/>
                </a:solidFill>
                <a:latin typeface="+mj-lt"/>
              </a:endParaRPr>
            </a:p>
          </p:txBody>
        </p:sp>
      </p:grpSp>
      <p:grpSp>
        <p:nvGrpSpPr>
          <p:cNvPr id="5" name="Group 4"/>
          <p:cNvGrpSpPr/>
          <p:nvPr/>
        </p:nvGrpSpPr>
        <p:grpSpPr>
          <a:xfrm>
            <a:off x="781462" y="4399450"/>
            <a:ext cx="10961359" cy="1382773"/>
            <a:chOff x="781462" y="4399450"/>
            <a:chExt cx="10961359" cy="1382773"/>
          </a:xfrm>
        </p:grpSpPr>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smtClean="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endPar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endParaRP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000000"/>
                  </a:solidFill>
                  <a:latin typeface="+mj-lt"/>
                </a:rPr>
                <a:t>Change</a:t>
              </a:r>
              <a:r>
                <a:rPr lang="en-US" sz="4000" dirty="0" smtClean="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smtClean="0">
                  <a:solidFill>
                    <a:srgbClr val="78AAD6"/>
                  </a:solidFill>
                  <a:latin typeface="+mj-lt"/>
                </a:rPr>
                <a:t>summarize()</a:t>
              </a:r>
              <a:endParaRPr lang="en-US" sz="4000" b="1" dirty="0">
                <a:solidFill>
                  <a:srgbClr val="78AAD6"/>
                </a:solidFill>
                <a:latin typeface="+mj-lt"/>
              </a:endParaRPr>
            </a:p>
          </p:txBody>
        </p:sp>
      </p:grpSp>
    </p:spTree>
    <p:extLst>
      <p:ext uri="{BB962C8B-B14F-4D97-AF65-F5344CB8AC3E}">
        <p14:creationId xmlns:p14="http://schemas.microsoft.com/office/powerpoint/2010/main" val="423032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92595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a:t>
            </a:r>
            <a:r>
              <a:rPr lang="en-US" sz="2800" dirty="0" smtClean="0">
                <a:latin typeface="+mj-lt"/>
                <a:ea typeface="Calibri"/>
                <a:cs typeface="Calibri"/>
                <a:sym typeface="Calibri"/>
              </a:rPr>
              <a:t>frame as </a:t>
            </a:r>
            <a:r>
              <a:rPr lang="en-US" sz="2800" dirty="0">
                <a:latin typeface="+mj-lt"/>
                <a:ea typeface="Calibri"/>
                <a:cs typeface="Calibri"/>
                <a:sym typeface="Calibri"/>
              </a:rPr>
              <a:t>its first argument and  returns a data </a:t>
            </a:r>
            <a:r>
              <a:rPr lang="en-US" sz="2800" dirty="0" smtClean="0">
                <a:latin typeface="+mj-lt"/>
                <a:ea typeface="Calibri"/>
                <a:cs typeface="Calibri"/>
                <a:sym typeface="Calibri"/>
              </a:rPr>
              <a:t>frame as its output.</a:t>
            </a:r>
            <a:endParaRPr sz="2800" dirty="0">
              <a:latin typeface="+mj-lt"/>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smtClean="0">
                  <a:solidFill>
                    <a:srgbClr val="FFFFFF"/>
                  </a:solidFill>
                  <a:latin typeface="+mj-lt"/>
                  <a:ea typeface="Trebuchet MS"/>
                  <a:cs typeface="Trebuchet MS"/>
                  <a:sym typeface="Trebuchet MS"/>
                </a:rPr>
                <a:t>specific  </a:t>
              </a:r>
              <a:r>
                <a:rPr lang="en-US" sz="2800" b="1" dirty="0">
                  <a:solidFill>
                    <a:srgbClr val="FFFFFF"/>
                  </a:solidFill>
                  <a:latin typeface="+mj-lt"/>
                  <a:ea typeface="Trebuchet MS"/>
                  <a:cs typeface="Trebuchet MS"/>
                  <a:sym typeface="Trebuchet MS"/>
                </a:rPr>
                <a:t>arguments</a:t>
              </a:r>
              <a:endParaRPr sz="2800" dirty="0">
                <a:latin typeface="+mj-lt"/>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4131660"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latin typeface="+mj-lt"/>
              </a:rPr>
              <a:t>Isolating </a:t>
            </a:r>
            <a:r>
              <a:rPr lang="en-US" sz="5400" dirty="0">
                <a:solidFill>
                  <a:srgbClr val="000000"/>
                </a:solidFill>
                <a:latin typeface="+mj-lt"/>
              </a:rPr>
              <a:t>data</a:t>
            </a:r>
            <a:endParaRPr sz="5400" dirty="0">
              <a:latin typeface="+mj-lt"/>
            </a:endParaRPr>
          </a:p>
        </p:txBody>
      </p:sp>
      <p:graphicFrame>
        <p:nvGraphicFramePr>
          <p:cNvPr id="147" name="Google Shape;147;p18"/>
          <p:cNvGraphicFramePr/>
          <p:nvPr>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columns with </a:t>
            </a:r>
            <a:r>
              <a:rPr lang="en-US" sz="4000" b="1" dirty="0">
                <a:solidFill>
                  <a:srgbClr val="0365C0"/>
                </a:solidFill>
                <a:latin typeface="+mj-lt"/>
                <a:ea typeface="Trebuchet MS"/>
                <a:cs typeface="Trebuchet MS"/>
                <a:sym typeface="Trebuchet MS"/>
              </a:rPr>
              <a:t>select</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pPr>
              <a:spcBef>
                <a:spcPts val="16"/>
              </a:spcBef>
            </a:pPr>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Extract </a:t>
            </a:r>
            <a:r>
              <a:rPr lang="en-US" sz="4000" dirty="0" smtClean="0">
                <a:latin typeface="+mj-lt"/>
                <a:ea typeface="Calibri"/>
                <a:cs typeface="Calibri"/>
                <a:sym typeface="Calibri"/>
              </a:rPr>
              <a:t>rows </a:t>
            </a:r>
            <a:r>
              <a:rPr lang="en-US" sz="4000" dirty="0">
                <a:latin typeface="+mj-lt"/>
                <a:ea typeface="Calibri"/>
                <a:cs typeface="Calibri"/>
                <a:sym typeface="Calibri"/>
              </a:rPr>
              <a:t>with </a:t>
            </a:r>
            <a:r>
              <a:rPr lang="en-US" sz="4000" b="1" dirty="0">
                <a:solidFill>
                  <a:srgbClr val="0365C0"/>
                </a:solidFill>
                <a:latin typeface="+mj-lt"/>
                <a:ea typeface="Trebuchet MS"/>
                <a:cs typeface="Trebuchet MS"/>
                <a:sym typeface="Trebuchet MS"/>
              </a:rPr>
              <a:t>filter</a:t>
            </a:r>
            <a:r>
              <a:rPr lang="en-US" sz="4000" b="1" dirty="0" smtClean="0">
                <a:solidFill>
                  <a:srgbClr val="0365C0"/>
                </a:solidFill>
                <a:latin typeface="+mj-lt"/>
                <a:ea typeface="Trebuchet MS"/>
                <a:cs typeface="Trebuchet MS"/>
                <a:sym typeface="Trebuchet MS"/>
              </a:rPr>
              <a:t>().</a:t>
            </a:r>
            <a:endParaRPr sz="4000" dirty="0">
              <a:latin typeface="+mj-lt"/>
              <a:ea typeface="Trebuchet MS"/>
              <a:cs typeface="Trebuchet MS"/>
              <a:sym typeface="Trebuchet MS"/>
            </a:endParaRPr>
          </a:p>
          <a:p>
            <a:endParaRPr sz="4000" dirty="0">
              <a:latin typeface="+mj-lt"/>
              <a:ea typeface="Times New Roman"/>
              <a:cs typeface="Times New Roman"/>
              <a:sym typeface="Times New Roman"/>
            </a:endParaRPr>
          </a:p>
          <a:p>
            <a:pPr marL="6803"/>
            <a:r>
              <a:rPr lang="en-US" sz="4000" dirty="0">
                <a:latin typeface="+mj-lt"/>
                <a:ea typeface="Calibri"/>
                <a:cs typeface="Calibri"/>
                <a:sym typeface="Calibri"/>
              </a:rPr>
              <a:t>Arrange </a:t>
            </a:r>
            <a:r>
              <a:rPr lang="en-US" sz="4000" dirty="0" smtClean="0">
                <a:latin typeface="+mj-lt"/>
                <a:ea typeface="Calibri"/>
                <a:cs typeface="Calibri"/>
                <a:sym typeface="Calibri"/>
              </a:rPr>
              <a:t>rows</a:t>
            </a:r>
            <a:r>
              <a:rPr lang="en-US" sz="4000" dirty="0">
                <a:latin typeface="+mj-lt"/>
                <a:ea typeface="Calibri"/>
                <a:cs typeface="Calibri"/>
                <a:sym typeface="Calibri"/>
              </a:rPr>
              <a:t>, with </a:t>
            </a:r>
            <a:r>
              <a:rPr lang="en-US" sz="4000" b="1" dirty="0">
                <a:solidFill>
                  <a:srgbClr val="0365C0"/>
                </a:solidFill>
                <a:latin typeface="+mj-lt"/>
                <a:ea typeface="Trebuchet MS"/>
                <a:cs typeface="Trebuchet MS"/>
                <a:sym typeface="Trebuchet MS"/>
              </a:rPr>
              <a:t>arrange()</a:t>
            </a:r>
            <a:r>
              <a:rPr lang="en-US" sz="4000" dirty="0">
                <a:latin typeface="+mj-lt"/>
                <a:ea typeface="Calibri"/>
                <a:cs typeface="Calibri"/>
                <a:sym typeface="Calibri"/>
              </a:rPr>
              <a:t>.</a:t>
            </a:r>
            <a:endParaRPr sz="4000" dirty="0">
              <a:latin typeface="+mj-lt"/>
              <a:ea typeface="Calibri"/>
              <a:cs typeface="Calibri"/>
              <a:sym typeface="Calibri"/>
            </a:endParaRPr>
          </a:p>
        </p:txBody>
      </p:sp>
      <p:graphicFrame>
        <p:nvGraphicFramePr>
          <p:cNvPr id="154" name="Google Shape;154;p18"/>
          <p:cNvGraphicFramePr/>
          <p:nvPr>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a:t>
            </a:r>
            <a:r>
              <a:rPr lang="en-US" sz="3200" dirty="0" smtClean="0">
                <a:latin typeface="Calibri"/>
                <a:ea typeface="Calibri"/>
                <a:cs typeface="Calibri"/>
                <a:sym typeface="Calibri"/>
              </a:rPr>
              <a:t>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7" y="1725726"/>
            <a:ext cx="6487847" cy="1167589"/>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frame</a:t>
            </a:r>
            <a:endParaRPr sz="2652" dirty="0">
              <a:latin typeface="+mj-lt"/>
              <a:ea typeface="Calibri"/>
              <a:cs typeface="Calibri"/>
              <a:sym typeface="Calibri"/>
            </a:endParaRPr>
          </a:p>
          <a:p>
            <a:pPr marL="73817">
              <a:spcBef>
                <a:spcPts val="2354"/>
              </a:spcBef>
            </a:pPr>
            <a:endParaRPr sz="3200" dirty="0">
              <a:latin typeface="+mj-lt"/>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pic>
        <p:nvPicPr>
          <p:cNvPr id="16"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19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a:t>
            </a:r>
            <a:r>
              <a:rPr lang="en-US" sz="2800" dirty="0" smtClean="0">
                <a:solidFill>
                  <a:srgbClr val="FFFFFF"/>
                </a:solidFill>
                <a:latin typeface="+mj-lt"/>
                <a:ea typeface="Calibri"/>
                <a:cs typeface="Calibri"/>
                <a:sym typeface="Calibri"/>
              </a:rPr>
              <a:t>helper) </a:t>
            </a:r>
            <a:r>
              <a:rPr lang="en-US" sz="2800" dirty="0">
                <a:solidFill>
                  <a:srgbClr val="FFFFFF"/>
                </a:solidFill>
                <a:latin typeface="+mj-lt"/>
                <a:ea typeface="Calibri"/>
                <a:cs typeface="Calibri"/>
                <a:sym typeface="Calibri"/>
              </a:rPr>
              <a:t>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a:t>
            </a:r>
            <a:r>
              <a:rPr lang="en-US" sz="2800" b="1" dirty="0" smtClean="0">
                <a:solidFill>
                  <a:srgbClr val="FFFFFF"/>
                </a:solidFill>
                <a:latin typeface="+mj-lt"/>
                <a:ea typeface="Trebuchet MS"/>
                <a:cs typeface="Trebuchet MS"/>
                <a:sym typeface="Trebuchet MS"/>
              </a:rPr>
              <a:t>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a:t>
            </a:r>
            <a:r>
              <a:rPr lang="en-US" sz="3200" dirty="0" smtClean="0">
                <a:latin typeface="+mj-lt"/>
                <a:ea typeface="Calibri"/>
                <a:cs typeface="Calibri"/>
                <a:sym typeface="Calibri"/>
              </a:rPr>
              <a:t>frame</a:t>
            </a:r>
            <a:endParaRPr sz="2652" dirty="0">
              <a:latin typeface="+mj-lt"/>
              <a:ea typeface="Calibri"/>
              <a:cs typeface="Calibri"/>
              <a:sym typeface="Calibri"/>
            </a:endParaRPr>
          </a:p>
        </p:txBody>
      </p:sp>
      <p:pic>
        <p:nvPicPr>
          <p:cNvPr id="21"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429636968"/>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1:30 pm - 2:15 pm</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R basics for Reproducible Reporting</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Data Visualization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Stephan Kadauke</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r>
                        <a:rPr lang="en-US" sz="1400">
                          <a:effectLst/>
                        </a:rPr>
                        <a:t/>
                      </a:r>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a:t>
                      </a:r>
                      <a:r>
                        <a:rPr lang="en-US" sz="1400" b="0" i="0" u="none" strike="noStrike" dirty="0" smtClean="0">
                          <a:solidFill>
                            <a:srgbClr val="212121"/>
                          </a:solidFill>
                          <a:effectLst/>
                          <a:latin typeface="Arial" panose="020B0604020202020204" pitchFamily="34" charset="0"/>
                        </a:rPr>
                        <a:t>Transformation</a:t>
                      </a:r>
                      <a:r>
                        <a:rPr lang="en-US" sz="1400" b="0" i="0" u="none" strike="noStrike" dirty="0">
                          <a:solidFill>
                            <a:srgbClr val="212121"/>
                          </a:solidFill>
                          <a:effectLst/>
                          <a:latin typeface="Arial" panose="020B0604020202020204" pitchFamily="34" charset="0"/>
                        </a:rPr>
                        <a:t> </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Statistical Analysis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Dan Herman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Advanced Reporting in 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50008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487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a:t>
            </a:r>
            <a:r>
              <a:rPr lang="en-US" sz="3200" dirty="0" smtClean="0">
                <a:latin typeface="+mj-lt"/>
                <a:ea typeface="Calibri"/>
                <a:cs typeface="Calibri"/>
                <a:sym typeface="Calibri"/>
              </a:rPr>
              <a:t>frame</a:t>
            </a:r>
            <a:endParaRPr sz="2652" dirty="0">
              <a:latin typeface="+mj-lt"/>
              <a:ea typeface="Calibri"/>
              <a:cs typeface="Calibri"/>
              <a:sym typeface="Calibri"/>
            </a:endParaRPr>
          </a:p>
        </p:txBody>
      </p:sp>
      <p:pic>
        <p:nvPicPr>
          <p:cNvPr id="21"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884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a:t>
            </a:r>
            <a:r>
              <a:rPr lang="en-US" sz="3200" dirty="0" smtClean="0">
                <a:latin typeface="+mj-lt"/>
                <a:ea typeface="Calibri"/>
                <a:cs typeface="Calibri"/>
                <a:sym typeface="Calibri"/>
              </a:rPr>
              <a:t>frame </a:t>
            </a:r>
            <a:r>
              <a:rPr lang="en-US" sz="3200" b="1" dirty="0" smtClean="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pic>
        <p:nvPicPr>
          <p:cNvPr id="26"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63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smtClean="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smtClean="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smtClean="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3"/>
                </a:solidFill>
                <a:latin typeface="Consolas" panose="020B0609020204030204" pitchFamily="49" charset="0"/>
                <a:ea typeface="Courier New"/>
                <a:cs typeface="Consolas" panose="020B0609020204030204" pitchFamily="49" charset="0"/>
                <a:sym typeface="Courier New"/>
              </a:rPr>
              <a:t>c(1,3)</a:t>
            </a:r>
            <a:r>
              <a:rPr lang="en-US" sz="3200" dirty="0" smtClean="0">
                <a:latin typeface="Consolas" panose="020B0609020204030204" pitchFamily="49" charset="0"/>
                <a:ea typeface="Courier New"/>
                <a:cs typeface="Consolas" panose="020B0609020204030204" pitchFamily="49" charset="0"/>
                <a:sym typeface="Courier New"/>
              </a:rPr>
              <a:t>)</a:t>
            </a:r>
            <a:endParaRPr lang="en-US" sz="3200" dirty="0">
              <a:latin typeface="Consolas" panose="020B0609020204030204" pitchFamily="49" charset="0"/>
              <a:ea typeface="Courier New"/>
              <a:cs typeface="Consolas" panose="020B0609020204030204" pitchFamily="49" charset="0"/>
              <a:sym typeface="Courier New"/>
            </a:endParaRPr>
          </a:p>
        </p:txBody>
      </p:sp>
      <p:graphicFrame>
        <p:nvGraphicFramePr>
          <p:cNvPr id="4" name="Table 3"/>
          <p:cNvGraphicFramePr>
            <a:graphicFrameLocks noGrp="1"/>
          </p:cNvGraphicFramePr>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smtClean="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17"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a:t>
            </a:r>
            <a:r>
              <a:rPr lang="en-US" sz="3200" dirty="0" smtClean="0">
                <a:latin typeface="+mj-lt"/>
                <a:ea typeface="Calibri"/>
                <a:cs typeface="Calibri"/>
                <a:sym typeface="Calibri"/>
              </a:rPr>
              <a:t>from a data </a:t>
            </a:r>
            <a:r>
              <a:rPr lang="en-US" sz="3200" dirty="0" smtClean="0">
                <a:latin typeface="+mj-lt"/>
                <a:ea typeface="Calibri"/>
                <a:cs typeface="Calibri"/>
                <a:sym typeface="Calibri"/>
              </a:rPr>
              <a:t>frame </a:t>
            </a:r>
            <a:r>
              <a:rPr lang="en-US" sz="3200" b="1" dirty="0" smtClean="0">
                <a:latin typeface="+mj-lt"/>
                <a:ea typeface="Calibri"/>
                <a:cs typeface="Calibri"/>
                <a:sym typeface="Calibri"/>
              </a:rPr>
              <a:t>index</a:t>
            </a:r>
            <a:endParaRPr sz="2652" b="1" dirty="0">
              <a:latin typeface="+mj-lt"/>
              <a:ea typeface="Calibri"/>
              <a:cs typeface="Calibri"/>
              <a:sym typeface="Calibri"/>
            </a:endParaRPr>
          </a:p>
        </p:txBody>
      </p:sp>
      <p:sp>
        <p:nvSpPr>
          <p:cNvPr id="19"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
        <p:nvSpPr>
          <p:cNvPr id="22"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pic>
        <p:nvPicPr>
          <p:cNvPr id="26" name="Picture 2" descr="https://s3.amazonaws.com/pix.iemoji.com/images/emoji/apple/ios-12/256/woman-technolog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10" y="111125"/>
            <a:ext cx="739340" cy="73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27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Alter the code to select just the </a:t>
            </a:r>
            <a:r>
              <a:rPr lang="en-US" sz="3200" b="1" dirty="0" err="1" smtClean="0">
                <a:solidFill>
                  <a:srgbClr val="005493"/>
                </a:solidFill>
              </a:rPr>
              <a:t>first_name</a:t>
            </a:r>
            <a:r>
              <a:rPr lang="en-US" sz="3200" b="1" dirty="0" smtClean="0">
                <a:solidFill>
                  <a:srgbClr val="005493"/>
                </a:solidFill>
              </a:rPr>
              <a:t> </a:t>
            </a:r>
            <a:r>
              <a:rPr lang="en-US" sz="3200" dirty="0" smtClean="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smtClean="0">
                <a:solidFill>
                  <a:srgbClr val="005493"/>
                </a:solidFill>
                <a:latin typeface="Calibri"/>
                <a:ea typeface="Calibri"/>
                <a:cs typeface="Calibri"/>
                <a:sym typeface="Calibri"/>
              </a:rPr>
              <a:t>Assign </a:t>
            </a:r>
            <a:r>
              <a:rPr lang="en-US" sz="3200" dirty="0">
                <a:solidFill>
                  <a:srgbClr val="005493"/>
                </a:solidFill>
                <a:latin typeface="Calibri"/>
                <a:ea typeface="Calibri"/>
                <a:cs typeface="Calibri"/>
                <a:sym typeface="Calibri"/>
              </a:rPr>
              <a:t>the output to </a:t>
            </a:r>
            <a:r>
              <a:rPr lang="en-US" sz="3200" dirty="0" smtClean="0">
                <a:solidFill>
                  <a:srgbClr val="005493"/>
                </a:solidFill>
                <a:latin typeface="Calibri"/>
                <a:ea typeface="Calibri"/>
                <a:cs typeface="Calibri"/>
                <a:sym typeface="Calibri"/>
              </a:rPr>
              <a:t>a new object </a:t>
            </a:r>
            <a:r>
              <a:rPr lang="en-US" sz="3200" dirty="0" smtClean="0">
                <a:solidFill>
                  <a:srgbClr val="005493"/>
                </a:solidFill>
                <a:latin typeface="Calibri"/>
                <a:ea typeface="Calibri"/>
                <a:cs typeface="Calibri"/>
                <a:sym typeface="Calibri"/>
              </a:rPr>
              <a:t>"covid_testing_2</a:t>
            </a:r>
            <a:r>
              <a:rPr lang="en-US" sz="3200" dirty="0">
                <a:solidFill>
                  <a:srgbClr val="005493"/>
                </a:solidFill>
                <a:latin typeface="Calibri"/>
                <a:ea typeface="Calibri"/>
                <a:cs typeface="Calibri"/>
                <a:sym typeface="Calibri"/>
              </a:rPr>
              <a:t>"</a:t>
            </a:r>
            <a:endParaRPr lang="en-US" sz="3200" dirty="0" smtClean="0">
              <a:solidFill>
                <a:srgbClr val="005493"/>
              </a:solidFill>
              <a:latin typeface="Calibri"/>
              <a:ea typeface="Calibri"/>
              <a:cs typeface="Calibri"/>
              <a:sym typeface="Calibri"/>
            </a:endParaRPr>
          </a:p>
          <a:p>
            <a:pPr marL="6803">
              <a:buClr>
                <a:schemeClr val="accent1">
                  <a:lumMod val="75000"/>
                </a:schemeClr>
              </a:buClr>
            </a:pPr>
            <a:endParaRPr sz="3200" dirty="0" smtClean="0">
              <a:latin typeface="Calibri"/>
              <a:ea typeface="Calibri"/>
              <a:cs typeface="Calibri"/>
              <a:sym typeface="Calibri"/>
            </a:endParaRPr>
          </a:p>
        </p:txBody>
      </p:sp>
      <p:sp>
        <p:nvSpPr>
          <p:cNvPr id="8" name="Rectangle 7"/>
          <p:cNvSpPr/>
          <p:nvPr/>
        </p:nvSpPr>
        <p:spPr>
          <a:xfrm>
            <a:off x="-1247" y="4061736"/>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a:t>
            </a:r>
            <a:r>
              <a:rPr lang="en-US" sz="3200" dirty="0" smtClean="0">
                <a:solidFill>
                  <a:srgbClr val="4F81BD">
                    <a:lumMod val="75000"/>
                  </a:srgbClr>
                </a:solidFill>
                <a:latin typeface="Consolas" panose="020B0609020204030204" pitchFamily="49" charset="0"/>
                <a:ea typeface="Courier New"/>
                <a:cs typeface="Consolas" panose="020B0609020204030204" pitchFamily="49" charset="0"/>
                <a:sym typeface="Courier New"/>
              </a:rPr>
              <a:t>_____)</a:t>
            </a:r>
            <a:endPar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561928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561928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996125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err="1" smtClean="0">
                <a:latin typeface="Consolas" panose="020B0609020204030204" pitchFamily="49" charset="0"/>
                <a:ea typeface="Courier New"/>
                <a:cs typeface="Consolas" panose="020B0609020204030204" pitchFamily="49" charset="0"/>
                <a:sym typeface="Courier New"/>
              </a:rPr>
              <a:t>first_name</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31855" y="761122"/>
            <a:ext cx="9643616" cy="2044157"/>
          </a:xfrm>
          <a:prstGeom prst="rect">
            <a:avLst/>
          </a:prstGeom>
          <a:noFill/>
          <a:ln>
            <a:noFill/>
          </a:ln>
        </p:spPr>
        <p:txBody>
          <a:bodyPr spcFirstLastPara="1" wrap="square" lIns="0" tIns="8156" rIns="0" bIns="0" anchor="t" anchorCtr="0">
            <a:noAutofit/>
          </a:bodyPr>
          <a:lstStyle/>
          <a:p>
            <a:pPr>
              <a:spcBef>
                <a:spcPts val="2737"/>
              </a:spcBef>
            </a:pP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32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2</a:t>
            </a:r>
            <a:r>
              <a:rPr lang="en-US" sz="3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319556" y="1917955"/>
            <a:ext cx="6616060" cy="388261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7215" y="1078104"/>
            <a:ext cx="5983465" cy="1037768"/>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a:t>
            </a:r>
            <a:r>
              <a:rPr lang="en-US" sz="3200" b="1" dirty="0">
                <a:latin typeface="Calibri" panose="020F0502020204030204" pitchFamily="34" charset="0"/>
                <a:ea typeface="Trebuchet MS"/>
                <a:cs typeface="Trebuchet MS"/>
                <a:sym typeface="Trebuchet MS"/>
              </a:rPr>
              <a:t> </a:t>
            </a:r>
            <a:r>
              <a:rPr lang="en-US" sz="3200" b="1" dirty="0" smtClean="0">
                <a:latin typeface="Calibri" panose="020F0502020204030204" pitchFamily="34" charset="0"/>
                <a:ea typeface="Trebuchet MS"/>
                <a:cs typeface="Trebuchet MS"/>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7215" y="2511063"/>
            <a:ext cx="5560980" cy="611581"/>
          </a:xfrm>
          <a:prstGeom prst="rect">
            <a:avLst/>
          </a:prstGeom>
          <a:noFill/>
          <a:ln>
            <a:noFill/>
          </a:ln>
        </p:spPr>
        <p:txBody>
          <a:bodyPr spcFirstLastPara="1" wrap="square" lIns="0" tIns="8156" rIns="0" bIns="0" anchor="t" anchorCtr="0">
            <a:noAutofit/>
          </a:bodyPr>
          <a:lstStyle/>
          <a:p>
            <a:pPr marL="6803"/>
            <a:r>
              <a:rPr lang="en-US" sz="3200" b="1"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   -- </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7214" y="3943260"/>
            <a:ext cx="8325511" cy="506384"/>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starts_with</a:t>
            </a:r>
            <a:r>
              <a:rPr lang="en-US" sz="3200" b="1" dirty="0">
                <a:solidFill>
                  <a:srgbClr val="EF7C32"/>
                </a:solidFill>
                <a:latin typeface="Calibri" panose="020F0502020204030204" pitchFamily="34" charset="0"/>
                <a:ea typeface="Calibri"/>
                <a:cs typeface="Calibri"/>
                <a:sym typeface="Trebuchet MS"/>
              </a:rPr>
              <a:t>()</a:t>
            </a:r>
            <a:r>
              <a:rPr lang="en-US" sz="3200" dirty="0">
                <a:solidFill>
                  <a:srgbClr val="EF7C32"/>
                </a:solidFill>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a:t>
            </a:r>
            <a:r>
              <a:rPr lang="en-US" sz="3200" dirty="0" smtClean="0">
                <a:latin typeface="Calibri" panose="020F0502020204030204" pitchFamily="34" charset="0"/>
                <a:ea typeface="Calibri"/>
                <a:cs typeface="Calibri"/>
                <a:sym typeface="Calibri"/>
              </a:rPr>
              <a:t>start with… </a:t>
            </a:r>
            <a:r>
              <a:rPr lang="en-US" sz="3200" dirty="0">
                <a:latin typeface="Calibri" panose="020F0502020204030204" pitchFamily="34" charset="0"/>
                <a:ea typeface="Calibri"/>
                <a:cs typeface="Calibri"/>
                <a:sym typeface="Calibri"/>
              </a:rPr>
              <a:t>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7214" y="5327628"/>
            <a:ext cx="8325511" cy="477988"/>
          </a:xfrm>
          <a:prstGeom prst="rect">
            <a:avLst/>
          </a:prstGeom>
          <a:noFill/>
          <a:ln>
            <a:noFill/>
          </a:ln>
        </p:spPr>
        <p:txBody>
          <a:bodyPr spcFirstLastPara="1" wrap="square" lIns="0" tIns="8156" rIns="0" bIns="0" anchor="t" anchorCtr="0">
            <a:noAutofit/>
          </a:bodyPr>
          <a:lstStyle/>
          <a:p>
            <a:pPr marL="6803"/>
            <a:r>
              <a:rPr lang="en-US" sz="3200" b="1" dirty="0" err="1">
                <a:solidFill>
                  <a:srgbClr val="EF7C32"/>
                </a:solidFill>
                <a:latin typeface="Calibri" panose="020F0502020204030204" pitchFamily="34" charset="0"/>
                <a:ea typeface="Calibri"/>
                <a:cs typeface="Calibri"/>
                <a:sym typeface="Trebuchet MS"/>
              </a:rPr>
              <a:t>ends_with</a:t>
            </a:r>
            <a:r>
              <a:rPr lang="en-US" sz="3200" b="1" dirty="0" smtClean="0">
                <a:solidFill>
                  <a:srgbClr val="EF7C32"/>
                </a:solidFill>
                <a:latin typeface="Calibri" panose="020F0502020204030204" pitchFamily="34" charset="0"/>
                <a:ea typeface="Calibri"/>
                <a:cs typeface="Calibri"/>
                <a:sym typeface="Trebuchet MS"/>
              </a:rPr>
              <a:t>()</a:t>
            </a:r>
            <a:r>
              <a:rPr lang="en-US" sz="3200" b="1" dirty="0" smtClean="0">
                <a:latin typeface="Calibri" panose="020F0502020204030204" pitchFamily="34" charset="0"/>
                <a:ea typeface="Calibri"/>
                <a:cs typeface="Calibri"/>
                <a:sym typeface="Trebuchet MS"/>
              </a:rPr>
              <a:t>  </a:t>
            </a:r>
            <a:r>
              <a:rPr lang="en-US" sz="3200" dirty="0" smtClean="0">
                <a:latin typeface="Calibri" panose="020F0502020204030204" pitchFamily="34" charset="0"/>
                <a:ea typeface="Calibri"/>
                <a:cs typeface="Calibri"/>
                <a:sym typeface="Trebuchet MS"/>
              </a:rPr>
              <a:t>--</a:t>
            </a:r>
            <a:r>
              <a:rPr lang="en-US" sz="3200" dirty="0" smtClean="0">
                <a:latin typeface="Calibri" panose="020F0502020204030204" pitchFamily="34" charset="0"/>
                <a:ea typeface="Calibri"/>
                <a:cs typeface="Calibri"/>
                <a:sym typeface="Calibri"/>
              </a:rPr>
              <a:t>Select </a:t>
            </a:r>
            <a:r>
              <a:rPr lang="en-US" sz="3200" dirty="0">
                <a:latin typeface="Calibri" panose="020F0502020204030204" pitchFamily="34" charset="0"/>
                <a:ea typeface="Calibri"/>
                <a:cs typeface="Calibri"/>
                <a:sym typeface="Calibri"/>
              </a:rPr>
              <a:t>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mrn:last_name</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c(</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test_id</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demo_group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("p</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smtClean="0">
                  <a:latin typeface="Consolas" panose="020B0609020204030204" pitchFamily="49" charset="0"/>
                  <a:ea typeface="Courier New"/>
                  <a:cs typeface="Consolas" panose="020B0609020204030204" pitchFamily="49" charset="0"/>
                  <a:sym typeface="Courier New"/>
                </a:rPr>
                <a:t>select(</a:t>
              </a:r>
              <a:r>
                <a:rPr lang="en-US" sz="2800" dirty="0" err="1" smtClean="0">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2800" dirty="0" smtClean="0">
                  <a:solidFill>
                    <a:srgbClr val="0365C0"/>
                  </a:solidFill>
                  <a:latin typeface="Consolas" panose="020B0609020204030204" pitchFamily="49" charset="0"/>
                  <a:ea typeface="Courier New"/>
                  <a:cs typeface="Consolas" panose="020B0609020204030204" pitchFamily="49" charset="0"/>
                  <a:sym typeface="Courier New"/>
                </a:rPr>
                <a:t>, </a:t>
              </a:r>
              <a:r>
                <a:rPr lang="en-US" sz="2800" dirty="0" err="1" smtClean="0">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("tat</a:t>
              </a:r>
              <a:r>
                <a:rPr lang="en-US" sz="2800"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smtClean="0">
                  <a:latin typeface="Consolas" panose="020B0609020204030204" pitchFamily="49" charset="0"/>
                  <a:ea typeface="Courier New"/>
                  <a:cs typeface="Consolas" panose="020B0609020204030204" pitchFamily="49" charset="0"/>
                  <a:sym typeface="Courier New"/>
                </a:rPr>
                <a:t>)</a:t>
              </a:r>
              <a:endParaRPr lang="en-US" sz="2800" dirty="0">
                <a:latin typeface="Consolas" panose="020B0609020204030204" pitchFamily="49" charset="0"/>
                <a:ea typeface="Courier New"/>
                <a:cs typeface="Consolas" panose="020B0609020204030204" pitchFamily="49" charset="0"/>
                <a:sym typeface="Courier New"/>
              </a:endParaRP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mtClean="0">
                <a:solidFill>
                  <a:srgbClr val="000000"/>
                </a:solidFill>
              </a:rPr>
              <a:t>select() helpers</a:t>
            </a:r>
            <a:endParaRPr lang="en-US" dirty="0"/>
          </a:p>
        </p:txBody>
      </p:sp>
      <p:pic>
        <p:nvPicPr>
          <p:cNvPr id="2050" name="Picture 2" descr="Emoji Meanings Explained"/>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3134" y="-125768"/>
            <a:ext cx="1880873" cy="12539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
        <p:nvSpPr>
          <p:cNvPr id="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smtClean="0">
                <a:solidFill>
                  <a:srgbClr val="000000"/>
                </a:solidFill>
              </a:rPr>
              <a:t>select()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smtClean="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-c(</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1604479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a:t>
            </a:r>
            <a:r>
              <a:rPr lang="en-US" sz="2571" dirty="0" smtClean="0">
                <a:solidFill>
                  <a:srgbClr val="005493"/>
                </a:solidFill>
                <a:latin typeface="Calibri"/>
                <a:ea typeface="Calibri"/>
                <a:cs typeface="Calibri"/>
                <a:sym typeface="Calibri"/>
              </a:rPr>
              <a:t>codes</a:t>
            </a:r>
          </a:p>
          <a:p>
            <a:pPr marL="6803"/>
            <a:r>
              <a:rPr lang="en-US" sz="2571" dirty="0">
                <a:solidFill>
                  <a:srgbClr val="005493"/>
                </a:solidFill>
                <a:latin typeface="Calibri"/>
                <a:ea typeface="Calibri"/>
                <a:cs typeface="Calibri"/>
                <a:sym typeface="Calibri"/>
              </a:rPr>
              <a:t>(i.e. codes for lab status, order status, and cancelation</a:t>
            </a:r>
            <a:r>
              <a:rPr lang="en-US" sz="2571" dirty="0" smtClean="0">
                <a:solidFill>
                  <a:srgbClr val="005493"/>
                </a:solidFill>
                <a:latin typeface="Calibri"/>
                <a:ea typeface="Calibri"/>
                <a:cs typeface="Calibri"/>
                <a:sym typeface="Calibri"/>
              </a:rPr>
              <a:t>)?</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-c(</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smtClean="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-c(6,8,10))</a:t>
            </a:r>
          </a:p>
          <a:p>
            <a:pPr marR="243221">
              <a:lnSpc>
                <a:spcPct val="150000"/>
              </a:lnSpc>
              <a:buSzPts val="1100"/>
            </a:pP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-contains("status"))</a:t>
            </a:r>
            <a:endParaRPr lang="en-US" sz="24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smtClean="0"/>
              <a:t>Goals and Objectives</a:t>
            </a:r>
            <a:endParaRPr lang="en-US" sz="4800" dirty="0"/>
          </a:p>
        </p:txBody>
      </p:sp>
      <p:sp>
        <p:nvSpPr>
          <p:cNvPr id="3" name="TextBox 2"/>
          <p:cNvSpPr txBox="1"/>
          <p:nvPr/>
        </p:nvSpPr>
        <p:spPr>
          <a:xfrm>
            <a:off x="1040499" y="2221844"/>
            <a:ext cx="9220794" cy="1754326"/>
          </a:xfrm>
          <a:prstGeom prst="rect">
            <a:avLst/>
          </a:prstGeom>
          <a:noFill/>
        </p:spPr>
        <p:txBody>
          <a:bodyPr wrap="none" rtlCol="0">
            <a:spAutoFit/>
          </a:bodyPr>
          <a:lstStyle/>
          <a:p>
            <a:r>
              <a:rPr lang="en-US" sz="3600" dirty="0" smtClean="0">
                <a:latin typeface="Arial Narrow" panose="020B0606020202030204" pitchFamily="34" charset="0"/>
              </a:rPr>
              <a:t>Learn how to:</a:t>
            </a:r>
          </a:p>
          <a:p>
            <a:pPr marL="342900" indent="-342900">
              <a:buFont typeface="Arial" panose="020B0604020202020204" pitchFamily="34" charset="0"/>
              <a:buChar char="•"/>
            </a:pPr>
            <a:r>
              <a:rPr lang="en-US" sz="3600" dirty="0" smtClean="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smtClean="0">
                <a:latin typeface="Arial Narrow" panose="020B0606020202030204" pitchFamily="34" charset="0"/>
              </a:rPr>
              <a:t>Create new columns from raw </a:t>
            </a:r>
            <a:r>
              <a:rPr lang="en-US" sz="3600" dirty="0" smtClean="0">
                <a:latin typeface="Arial Narrow" panose="020B0606020202030204" pitchFamily="34" charset="0"/>
              </a:rPr>
              <a:t>data</a:t>
            </a:r>
            <a:endParaRPr lang="en-US" sz="3600" dirty="0" smtClean="0">
              <a:latin typeface="Arial Narrow" panose="020B0606020202030204" pitchFamily="34" charset="0"/>
            </a:endParaRPr>
          </a:p>
        </p:txBody>
      </p:sp>
    </p:spTree>
    <p:extLst>
      <p:ext uri="{BB962C8B-B14F-4D97-AF65-F5344CB8AC3E}">
        <p14:creationId xmlns:p14="http://schemas.microsoft.com/office/powerpoint/2010/main" val="318369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r>
              <a:rPr lang="en-US" sz="2652" dirty="0" smtClean="0">
                <a:latin typeface="Calibri"/>
                <a:ea typeface="Calibri"/>
                <a:cs typeface="Calibri"/>
                <a:sym typeface="Calibri"/>
              </a:rPr>
              <a:t>.</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filter(</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3</a:t>
            </a:r>
            <a:endParaRPr lang="en-US" dirty="0">
              <a:solidFill>
                <a:srgbClr val="005493"/>
              </a:solidFill>
            </a:endParaRP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smtClean="0">
                <a:solidFill>
                  <a:srgbClr val="005493"/>
                </a:solidFill>
                <a:latin typeface="Calibri"/>
                <a:ea typeface="Calibri"/>
                <a:cs typeface="Calibri"/>
                <a:sym typeface="Calibri"/>
              </a:rPr>
              <a:t>Use filter() with the </a:t>
            </a:r>
            <a:r>
              <a:rPr lang="en-US" sz="3200" dirty="0">
                <a:solidFill>
                  <a:srgbClr val="005493"/>
                </a:solidFill>
                <a:latin typeface="Calibri"/>
                <a:ea typeface="Calibri"/>
                <a:cs typeface="Calibri"/>
                <a:sym typeface="Calibri"/>
              </a:rPr>
              <a:t>logical operators to </a:t>
            </a:r>
            <a:r>
              <a:rPr lang="en-US" sz="3200" dirty="0" smtClean="0">
                <a:solidFill>
                  <a:srgbClr val="005493"/>
                </a:solidFill>
                <a:latin typeface="Calibri"/>
                <a:ea typeface="Calibri"/>
                <a:cs typeface="Calibri"/>
                <a:sym typeface="Calibri"/>
              </a:rPr>
              <a:t>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smtClean="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a:t>
            </a:r>
            <a:r>
              <a:rPr lang="en-US" sz="2800" dirty="0" smtClean="0">
                <a:solidFill>
                  <a:srgbClr val="005493"/>
                </a:solidFill>
                <a:latin typeface="Calibri"/>
                <a:ea typeface="Calibri"/>
                <a:cs typeface="Calibri"/>
                <a:sym typeface="Calibri"/>
              </a:rPr>
              <a:t>"Final result"</a:t>
            </a: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All </a:t>
            </a:r>
            <a:r>
              <a:rPr lang="en-US" sz="2800" dirty="0">
                <a:solidFill>
                  <a:srgbClr val="005493"/>
                </a:solidFill>
                <a:latin typeface="Calibri"/>
                <a:ea typeface="Calibri"/>
                <a:cs typeface="Calibri"/>
                <a:sym typeface="Calibri"/>
              </a:rPr>
              <a:t>of the orders where </a:t>
            </a:r>
            <a:r>
              <a:rPr lang="en-US" sz="2800" b="1" dirty="0" err="1" smtClean="0">
                <a:solidFill>
                  <a:srgbClr val="005493"/>
                </a:solidFill>
                <a:latin typeface="Calibri"/>
                <a:ea typeface="Calibri"/>
                <a:cs typeface="Calibri"/>
                <a:sym typeface="Calibri"/>
              </a:rPr>
              <a:t>reason_for_canc_c_descr</a:t>
            </a:r>
            <a:r>
              <a:rPr lang="en-US" sz="2800" dirty="0" smtClean="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smtClean="0">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800" dirty="0">
                <a:solidFill>
                  <a:srgbClr val="164F86"/>
                </a:solidFill>
                <a:latin typeface="Consolas" panose="020B0609020204030204" pitchFamily="49" charset="0"/>
                <a:ea typeface="Courier New"/>
                <a:cs typeface="Consolas" panose="020B0609020204030204" pitchFamily="49" charset="0"/>
                <a:sym typeface="Courier New"/>
              </a:rPr>
              <a:t>"Final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smtClean="0">
                <a:solidFill>
                  <a:srgbClr val="164F86"/>
                </a:solidFill>
                <a:latin typeface="Consolas" panose="020B0609020204030204" pitchFamily="49" charset="0"/>
                <a:ea typeface="Courier New"/>
                <a:cs typeface="Consolas" panose="020B0609020204030204" pitchFamily="49" charset="0"/>
                <a:sym typeface="Courier New"/>
              </a:rPr>
              <a:t>filter(orders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smtClean="0">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smtClean="0">
                <a:solidFill>
                  <a:schemeClr val="accent2">
                    <a:lumMod val="60000"/>
                    <a:lumOff val="40000"/>
                  </a:schemeClr>
                </a:solidFill>
                <a:latin typeface="Consolas" panose="020B0609020204030204" pitchFamily="49" charset="0"/>
                <a:ea typeface="Courier New"/>
                <a:cs typeface="Courier New"/>
                <a:sym typeface="Courier New"/>
              </a:rPr>
              <a:t>proc_code == "COMP")</a:t>
            </a:r>
            <a:endParaRPr lang="fr-F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smtClean="0">
                <a:solidFill>
                  <a:srgbClr val="00B050"/>
                </a:solidFill>
                <a:latin typeface="Consolas" panose="020B0609020204030204" pitchFamily="49" charset="0"/>
                <a:ea typeface="Courier New"/>
                <a:cs typeface="Courier New"/>
                <a:sym typeface="Courier New"/>
              </a:rPr>
              <a:t> </a:t>
            </a:r>
            <a:r>
              <a:rPr lang="fr-FR" sz="2400" dirty="0">
                <a:solidFill>
                  <a:srgbClr val="00B050"/>
                </a:solidFill>
                <a:latin typeface="Consolas" panose="020B0609020204030204" pitchFamily="49" charset="0"/>
                <a:ea typeface="Courier New"/>
                <a:cs typeface="Courier New"/>
                <a:sym typeface="Courier New"/>
              </a:rPr>
              <a:t>==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smtClean="0">
                <a:solidFill>
                  <a:srgbClr val="000000"/>
                </a:solidFill>
              </a:rPr>
              <a:t>Common </a:t>
            </a:r>
            <a:r>
              <a:rPr lang="en-US" dirty="0">
                <a:solidFill>
                  <a:srgbClr val="000000"/>
                </a:solidFill>
              </a:rPr>
              <a:t>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3.</a:t>
            </a:r>
            <a:r>
              <a:rPr lang="en-US" sz="2652" dirty="0">
                <a:latin typeface="Calibri"/>
                <a:ea typeface="Calibri"/>
                <a:cs typeface="Calibri"/>
                <a:sym typeface="Calibri"/>
              </a:rPr>
              <a:t>	</a:t>
            </a:r>
            <a:r>
              <a:rPr lang="en-US" sz="2652" dirty="0" smtClean="0">
                <a:latin typeface="Calibri"/>
                <a:ea typeface="Calibri"/>
                <a:cs typeface="Calibri"/>
                <a:sym typeface="Calibri"/>
              </a:rPr>
              <a:t>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Filter(Orders</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a:t>
            </a:r>
            <a:r>
              <a:rPr lang="en-US" sz="2400" dirty="0" err="1" smtClean="0">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 == </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a:t>
            </a:r>
            <a:r>
              <a:rPr lang="en-US" sz="2400" dirty="0" smtClean="0">
                <a:solidFill>
                  <a:schemeClr val="accent2">
                    <a:lumMod val="60000"/>
                    <a:lumOff val="40000"/>
                  </a:schemeClr>
                </a:solidFill>
                <a:latin typeface="Consolas" panose="020B0609020204030204" pitchFamily="49" charset="0"/>
                <a:ea typeface="Courier New"/>
                <a:cs typeface="Courier New"/>
                <a:sym typeface="Courier New"/>
              </a:rPr>
              <a:t>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smtClean="0">
                <a:solidFill>
                  <a:srgbClr val="00B050"/>
                </a:solidFill>
                <a:latin typeface="Consolas" panose="020B0609020204030204" pitchFamily="49" charset="0"/>
                <a:ea typeface="Courier New"/>
                <a:cs typeface="Courier New"/>
                <a:sym typeface="Courier New"/>
              </a:rPr>
              <a:t>proc_code</a:t>
            </a:r>
            <a:r>
              <a:rPr lang="en-US" sz="2400" dirty="0" smtClean="0">
                <a:solidFill>
                  <a:srgbClr val="00B050"/>
                </a:solidFill>
                <a:latin typeface="Consolas" panose="020B0609020204030204" pitchFamily="49" charset="0"/>
                <a:ea typeface="Courier New"/>
                <a:cs typeface="Courier New"/>
                <a:sym typeface="Courier New"/>
              </a:rPr>
              <a:t> </a:t>
            </a:r>
            <a:r>
              <a:rPr lang="en-US" sz="2400" dirty="0">
                <a:solidFill>
                  <a:srgbClr val="00B050"/>
                </a:solidFill>
                <a:latin typeface="Consolas" panose="020B0609020204030204" pitchFamily="49" charset="0"/>
                <a:ea typeface="Courier New"/>
                <a:cs typeface="Courier New"/>
                <a:sym typeface="Courier New"/>
              </a:rPr>
              <a:t>== </a:t>
            </a:r>
            <a:r>
              <a:rPr lang="en-US" sz="2400" dirty="0" smtClean="0">
                <a:solidFill>
                  <a:srgbClr val="00B050"/>
                </a:solidFill>
                <a:latin typeface="Consolas" panose="020B0609020204030204" pitchFamily="49" charset="0"/>
                <a:ea typeface="Courier New"/>
                <a:cs typeface="Courier New"/>
                <a:sym typeface="Courier New"/>
              </a:rPr>
              <a:t>"BMP</a:t>
            </a:r>
            <a:r>
              <a:rPr lang="en-US" sz="2400" dirty="0">
                <a:solidFill>
                  <a:srgbClr val="00B050"/>
                </a:solidFill>
                <a:latin typeface="Consolas" panose="020B0609020204030204" pitchFamily="49" charset="0"/>
                <a:ea typeface="Courier New"/>
                <a:cs typeface="Courier New"/>
                <a:sym typeface="Courier New"/>
              </a:rPr>
              <a:t>")</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smtClean="0">
                <a:latin typeface="Calibri"/>
                <a:ea typeface="Calibri"/>
                <a:cs typeface="Calibri"/>
                <a:sym typeface="Calibri"/>
              </a:rPr>
              <a:t>4.</a:t>
            </a:r>
            <a:r>
              <a:rPr lang="en-US" sz="2652" dirty="0">
                <a:latin typeface="Calibri"/>
                <a:ea typeface="Calibri"/>
                <a:cs typeface="Calibri"/>
                <a:sym typeface="Calibri"/>
              </a:rPr>
              <a:t>	</a:t>
            </a:r>
            <a:r>
              <a:rPr lang="en-US" sz="2652" dirty="0" smtClean="0">
                <a:latin typeface="Calibri"/>
                <a:ea typeface="Calibri"/>
                <a:cs typeface="Calibri"/>
                <a:sym typeface="Calibri"/>
              </a:rPr>
              <a:t>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smtClean="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smtClean="0">
                <a:solidFill>
                  <a:srgbClr val="0365C0"/>
                </a:solidFill>
                <a:latin typeface="Consolas" panose="020B0609020204030204" pitchFamily="49" charset="0"/>
                <a:ea typeface="Courier New"/>
                <a:cs typeface="Courier New"/>
                <a:sym typeface="Courier New"/>
              </a:rPr>
              <a:t>patient_id</a:t>
            </a:r>
            <a:r>
              <a:rPr lang="en-US" sz="2400" dirty="0" smtClean="0">
                <a:solidFill>
                  <a:srgbClr val="0365C0"/>
                </a:solidFill>
                <a:latin typeface="Consolas" panose="020B0609020204030204" pitchFamily="49" charset="0"/>
                <a:ea typeface="Courier New"/>
                <a:cs typeface="Courier New"/>
                <a:sym typeface="Courier New"/>
              </a:rPr>
              <a:t> </a:t>
            </a:r>
            <a:r>
              <a:rPr lang="en-US" sz="2400" dirty="0">
                <a:solidFill>
                  <a:srgbClr val="0365C0"/>
                </a:solidFill>
                <a:latin typeface="Consolas" panose="020B0609020204030204" pitchFamily="49" charset="0"/>
                <a:ea typeface="Courier New"/>
                <a:cs typeface="Courier New"/>
                <a:sym typeface="Courier New"/>
              </a:rPr>
              <a:t>== 508061, </a:t>
            </a:r>
            <a:r>
              <a:rPr lang="en-US" sz="2400" dirty="0" smtClean="0">
                <a:solidFill>
                  <a:srgbClr val="0365C0"/>
                </a:solidFill>
                <a:latin typeface="Consolas" panose="020B0609020204030204" pitchFamily="49" charset="0"/>
                <a:ea typeface="Courier New"/>
                <a:cs typeface="Courier New"/>
                <a:sym typeface="Courier New"/>
              </a:rPr>
              <a:t>description=="T4</a:t>
            </a:r>
            <a:r>
              <a:rPr lang="en-US" sz="2400" dirty="0">
                <a:solidFill>
                  <a:srgbClr val="0365C0"/>
                </a:solidFill>
                <a:latin typeface="Consolas" panose="020B0609020204030204" pitchFamily="49" charset="0"/>
                <a:ea typeface="Courier New"/>
                <a:cs typeface="Courier New"/>
                <a:sym typeface="Courier New"/>
              </a:rPr>
              <a:t>,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smtClean="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4</a:t>
            </a:r>
            <a:endParaRPr lang="en-US" dirty="0">
              <a:solidFill>
                <a:srgbClr val="005493"/>
              </a:solidFill>
            </a:endParaRP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smtClean="0">
                <a:solidFill>
                  <a:srgbClr val="005493"/>
                </a:solidFill>
                <a:latin typeface="Calibri"/>
                <a:ea typeface="Calibri"/>
                <a:cs typeface="Calibri"/>
                <a:sym typeface="Calibri"/>
              </a:rPr>
              <a:t>Orders for any of </a:t>
            </a:r>
            <a:r>
              <a:rPr lang="en-US" sz="2800" dirty="0">
                <a:solidFill>
                  <a:srgbClr val="005493"/>
                </a:solidFill>
                <a:latin typeface="Calibri"/>
                <a:ea typeface="Calibri"/>
                <a:cs typeface="Calibri"/>
                <a:sym typeface="Calibri"/>
              </a:rPr>
              <a:t>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endParaRPr lang="en-US" sz="2800" dirty="0" smtClean="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"Clinic Preference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"Provider Preference List</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a:solidFill>
                  <a:srgbClr val="164F86"/>
                </a:solidFill>
                <a:latin typeface="Consolas" panose="020B0609020204030204" pitchFamily="49" charset="0"/>
                <a:ea typeface="Courier New"/>
                <a:cs typeface="Consolas" panose="020B0609020204030204" pitchFamily="49" charset="0"/>
                <a:sym typeface="Courier New"/>
              </a:rPr>
              <a:t>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a:t>
            </a:r>
            <a:r>
              <a:rPr lang="en-US" sz="1800" dirty="0" smtClean="0">
                <a:solidFill>
                  <a:srgbClr val="164F86"/>
                </a:solidFill>
                <a:latin typeface="Consolas" panose="020B0609020204030204" pitchFamily="49" charset="0"/>
                <a:ea typeface="Courier New"/>
                <a:cs typeface="Consolas" panose="020B0609020204030204" pitchFamily="49" charset="0"/>
                <a:sym typeface="Courier New"/>
              </a:rPr>
              <a:t>										     CLINICS</a:t>
            </a:r>
            <a:r>
              <a:rPr lang="en-US" sz="1800" dirty="0">
                <a:solidFill>
                  <a:srgbClr val="164F86"/>
                </a:solidFill>
                <a:latin typeface="Consolas" panose="020B0609020204030204" pitchFamily="49" charset="0"/>
                <a:ea typeface="Courier New"/>
                <a:cs typeface="Consolas" panose="020B0609020204030204" pitchFamily="49" charset="0"/>
                <a:sym typeface="Courier New"/>
              </a:rPr>
              <a:t>"))</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0365C0"/>
                </a:solidFill>
                <a:latin typeface="Consolas" panose="020B0609020204030204" pitchFamily="49" charset="0"/>
                <a:ea typeface="Courier New"/>
                <a:cs typeface="Consolas" panose="020B0609020204030204" pitchFamily="49" charset="0"/>
                <a:sym typeface="Courier New"/>
              </a:rPr>
              <a: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t>
            </a:r>
            <a:r>
              <a:rPr lang="en-US" sz="2800" b="1" dirty="0" smtClean="0">
                <a:solidFill>
                  <a:srgbClr val="FFFFFF"/>
                </a:solidFill>
                <a:latin typeface="Trebuchet MS"/>
                <a:ea typeface="Trebuchet MS"/>
                <a:cs typeface="Trebuchet MS"/>
                <a:sym typeface="Trebuchet MS"/>
              </a:rPr>
              <a:t>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a:t>
            </a:r>
            <a:r>
              <a:rPr lang="en-US" sz="2800" b="1" dirty="0" smtClean="0">
                <a:solidFill>
                  <a:srgbClr val="FFFFFF"/>
                </a:solidFill>
                <a:latin typeface="Trebuchet MS"/>
                <a:ea typeface="Trebuchet MS"/>
                <a:cs typeface="Trebuchet MS"/>
                <a:sym typeface="Trebuchet MS"/>
              </a:rPr>
              <a:t>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sult_time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a:t>
            </a:r>
            <a:r>
              <a:rPr lang="en-US" sz="2652" dirty="0" smtClean="0">
                <a:latin typeface="Calibri"/>
                <a:ea typeface="Calibri"/>
                <a:cs typeface="Calibri"/>
                <a:sym typeface="Calibri"/>
              </a:rPr>
              <a:t>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smtClean="0">
                <a:latin typeface="Consolas" panose="020B0609020204030204" pitchFamily="49" charset="0"/>
                <a:ea typeface="Courier New"/>
                <a:cs typeface="Consolas" panose="020B0609020204030204" pitchFamily="49" charset="0"/>
                <a:sym typeface="Courier New"/>
              </a:rPr>
              <a:t>arrange(</a:t>
            </a:r>
            <a:r>
              <a:rPr lang="en-US" sz="3200" dirty="0" smtClean="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smtClean="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smtClean="0">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smtClean="0">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smtClean="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smtClean="0">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smtClean="0">
                          <a:effectLst/>
                        </a:rPr>
                        <a:t>2017-09-04</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smtClean="0">
                          <a:effectLst/>
                        </a:rPr>
                        <a:t>2017-09-28</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smtClean="0">
                          <a:effectLst/>
                        </a:rPr>
                        <a:t>2017-09-01</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smtClean="0">
                          <a:effectLst/>
                        </a:rPr>
                        <a:t>2017-09-20</a:t>
                      </a:r>
                      <a:endParaRPr lang="en-US" sz="1400" dirty="0">
                        <a:effectLst/>
                      </a:endParaRP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smtClean="0"/>
              <a:t>What is a </a:t>
            </a:r>
            <a:r>
              <a:rPr lang="en-US" dirty="0"/>
              <a:t>“Tidy”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a:t>
            </a:r>
            <a:r>
              <a:rPr lang="en-US" sz="5400" dirty="0" smtClean="0">
                <a:solidFill>
                  <a:srgbClr val="005493"/>
                </a:solidFill>
                <a:sym typeface="Arial"/>
              </a:rPr>
              <a:t>5</a:t>
            </a:r>
            <a:endParaRPr lang="en-US" sz="5400" dirty="0">
              <a:solidFill>
                <a:srgbClr val="005493"/>
              </a:solidFill>
              <a:sym typeface="Arial"/>
            </a:endParaRP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a:t>
            </a:r>
            <a:r>
              <a:rPr lang="en-US" sz="2800" dirty="0" smtClean="0">
                <a:solidFill>
                  <a:srgbClr val="005493"/>
                </a:solidFill>
                <a:latin typeface="Calibri"/>
                <a:ea typeface="Calibri"/>
                <a:cs typeface="Calibri"/>
                <a:sym typeface="Calibri"/>
              </a:rPr>
              <a:t>column to </a:t>
            </a:r>
            <a:r>
              <a:rPr lang="en-US" sz="2800" dirty="0">
                <a:solidFill>
                  <a:srgbClr val="005493"/>
                </a:solidFill>
                <a:latin typeface="Calibri"/>
                <a:ea typeface="Calibri"/>
                <a:cs typeface="Calibri"/>
                <a:sym typeface="Calibri"/>
              </a:rPr>
              <a:t>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endParaRPr lang="en-US" sz="2800" dirty="0" smtClean="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smtClean="0">
                <a:solidFill>
                  <a:srgbClr val="005493"/>
                </a:solidFill>
                <a:latin typeface="Calibri"/>
                <a:ea typeface="Calibri"/>
                <a:cs typeface="Calibri"/>
                <a:sym typeface="Calibri"/>
              </a:rPr>
              <a:t>CHALLENGE: </a:t>
            </a:r>
          </a:p>
          <a:p>
            <a:pPr marL="6803" marR="2721" lvl="2">
              <a:buClr>
                <a:srgbClr val="0070C0"/>
              </a:buClr>
            </a:pPr>
            <a:r>
              <a:rPr lang="en-US" sz="2800" dirty="0" smtClean="0">
                <a:solidFill>
                  <a:srgbClr val="005493"/>
                </a:solidFill>
                <a:latin typeface="Calibri"/>
                <a:ea typeface="Calibri"/>
                <a:cs typeface="Calibri"/>
                <a:sym typeface="Calibri"/>
              </a:rPr>
              <a:t>Explore </a:t>
            </a:r>
            <a:r>
              <a:rPr lang="en-US" sz="2800" dirty="0">
                <a:solidFill>
                  <a:srgbClr val="005493"/>
                </a:solidFill>
                <a:latin typeface="Calibri"/>
                <a:ea typeface="Calibri"/>
                <a:cs typeface="Calibri"/>
                <a:sym typeface="Calibri"/>
              </a:rPr>
              <a:t>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4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smtClean="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smtClean="0">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smtClean="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smtClean="0"/>
              <a:t>Who is ordering the wrong kind of vitamin D?</a:t>
            </a:r>
            <a:endParaRPr lang="en-US" sz="3200" dirty="0"/>
          </a:p>
        </p:txBody>
      </p:sp>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&lt;-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arrange(VITD,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a:t>
            </a:r>
            <a:r>
              <a:rPr lang="en-US" sz="3200" dirty="0" smtClean="0">
                <a:latin typeface="Calibri" panose="020F0502020204030204" pitchFamily="34" charset="0"/>
              </a:rPr>
              <a:t>orders to 1, 25 Vitamin D</a:t>
            </a:r>
            <a:endParaRPr lang="en-US" sz="3200" dirty="0">
              <a:latin typeface="Calibri" panose="020F0502020204030204" pitchFamily="34" charset="0"/>
            </a:endParaRPr>
          </a:p>
          <a:p>
            <a:r>
              <a:rPr lang="en-US" sz="3200" dirty="0">
                <a:latin typeface="Calibri" panose="020F0502020204030204" pitchFamily="34" charset="0"/>
              </a:rPr>
              <a:t>2. Select the </a:t>
            </a:r>
            <a:r>
              <a:rPr lang="en-US" sz="3200" dirty="0" smtClean="0">
                <a:latin typeface="Calibri" panose="020F0502020204030204" pitchFamily="34" charset="0"/>
              </a:rPr>
              <a:t>relevant columns that contain ordering information</a:t>
            </a:r>
            <a:endParaRPr lang="en-US" sz="3200" dirty="0">
              <a:latin typeface="Calibri" panose="020F0502020204030204" pitchFamily="34" charset="0"/>
            </a:endParaRPr>
          </a:p>
          <a:p>
            <a:r>
              <a:rPr lang="en-US" sz="3200" dirty="0">
                <a:latin typeface="Calibri" panose="020F0502020204030204" pitchFamily="34" charset="0"/>
              </a:rPr>
              <a:t>3. Arrange those columns </a:t>
            </a:r>
            <a:r>
              <a:rPr lang="en-US" sz="3200" dirty="0" smtClean="0">
                <a:latin typeface="Calibri" panose="020F0502020204030204" pitchFamily="34" charset="0"/>
              </a:rPr>
              <a:t>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a:t>
            </a:r>
            <a:r>
              <a:rPr lang="en-US" sz="4800" dirty="0" smtClean="0">
                <a:solidFill>
                  <a:srgbClr val="000000"/>
                </a:solidFill>
              </a:rPr>
              <a:t>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smtClean="0">
                <a:latin typeface="Consolas" panose="020B0609020204030204" pitchFamily="49" charset="0"/>
                <a:ea typeface="Courier New"/>
                <a:cs typeface="Courier New"/>
                <a:sym typeface="Courier New"/>
              </a:rPr>
              <a:t>(</a:t>
            </a:r>
            <a:r>
              <a:rPr lang="en-US" sz="3200" dirty="0" smtClean="0">
                <a:solidFill>
                  <a:srgbClr val="0365C0"/>
                </a:solidFill>
                <a:latin typeface="Consolas" panose="020B0609020204030204" pitchFamily="49" charset="0"/>
                <a:ea typeface="Courier New"/>
                <a:cs typeface="Courier New"/>
                <a:sym typeface="Courier New"/>
              </a:rPr>
              <a:t>____</a:t>
            </a:r>
            <a:r>
              <a:rPr lang="en-US" sz="3200" dirty="0" smtClean="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a:t>
            </a:r>
            <a:r>
              <a:rPr lang="en-US" sz="3200" dirty="0" smtClean="0">
                <a:solidFill>
                  <a:schemeClr val="accent3">
                    <a:lumMod val="75000"/>
                  </a:schemeClr>
                </a:solidFill>
                <a:latin typeface="Consolas" panose="020B0609020204030204" pitchFamily="49" charset="0"/>
                <a:ea typeface="Courier New"/>
                <a:cs typeface="Courier New"/>
                <a:sym typeface="Courier New"/>
              </a:rPr>
              <a:t>508061</a:t>
            </a:r>
            <a:r>
              <a:rPr lang="en-US" sz="3200" dirty="0" smtClean="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smtClean="0">
                <a:latin typeface="Consolas" panose="020B0609020204030204" pitchFamily="49" charset="0"/>
                <a:ea typeface="Courier New"/>
                <a:cs typeface="Courier New"/>
                <a:sym typeface="Courier New"/>
              </a:rPr>
              <a:t>orders %&gt;% filter(</a:t>
            </a:r>
            <a:r>
              <a:rPr lang="en-US" sz="3200" dirty="0" err="1" smtClean="0">
                <a:latin typeface="Consolas" panose="020B0609020204030204" pitchFamily="49" charset="0"/>
                <a:ea typeface="Courier New"/>
                <a:cs typeface="Courier New"/>
                <a:sym typeface="Courier New"/>
              </a:rPr>
              <a:t>patient_id</a:t>
            </a:r>
            <a:r>
              <a:rPr lang="en-US" sz="3200" dirty="0" smtClean="0">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125VITD &lt;- arrange(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1,25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DIHYDROXY VITAMIN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smtClean="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smtClean="0">
                <a:solidFill>
                  <a:srgbClr val="000000"/>
                </a:solidFill>
              </a:rPr>
              <a:t>Data Analysis Steps</a:t>
            </a:r>
            <a:endParaRPr lang="en-US" sz="4800" dirty="0">
              <a:solidFill>
                <a:srgbClr val="000000"/>
              </a:solidFill>
            </a:endParaRP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description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"1,25 DIHYDROXY VITAMIN D</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smtClean="0">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smtClean="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6</a:t>
            </a:r>
            <a:endParaRPr lang="en-US" dirty="0">
              <a:solidFill>
                <a:srgbClr val="005493"/>
              </a:solidFill>
            </a:endParaRP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%&gt;% </a:t>
            </a:r>
            <a:r>
              <a:rPr lang="en-US" sz="3200" dirty="0">
                <a:solidFill>
                  <a:srgbClr val="005493"/>
                </a:solidFill>
                <a:latin typeface="Calibri" panose="020F0502020204030204" pitchFamily="34" charset="0"/>
                <a:ea typeface="Calibri"/>
                <a:cs typeface="Consolas" panose="020B0609020204030204" pitchFamily="49" charset="0"/>
                <a:sym typeface="Calibri"/>
              </a:rPr>
              <a:t>to write a sequence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three functions </a:t>
            </a:r>
            <a:r>
              <a:rPr lang="en-US" sz="3200" dirty="0">
                <a:solidFill>
                  <a:srgbClr val="005493"/>
                </a:solidFill>
                <a:latin typeface="Calibri" panose="020F0502020204030204" pitchFamily="34" charset="0"/>
                <a:ea typeface="Calibri"/>
                <a:cs typeface="Consolas" panose="020B0609020204030204" pitchFamily="49" charset="0"/>
                <a:sym typeface="Calibri"/>
              </a:rPr>
              <a:t>that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smtClean="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a:t>
            </a:r>
            <a:r>
              <a:rPr lang="en-US" sz="2800" dirty="0" smtClean="0">
                <a:solidFill>
                  <a:srgbClr val="005493"/>
                </a:solidFill>
                <a:latin typeface="Calibri"/>
                <a:ea typeface="Calibri"/>
                <a:cs typeface="Calibri"/>
                <a:sym typeface="Calibri"/>
              </a:rPr>
              <a:t>variable.</a:t>
            </a:r>
          </a:p>
          <a:p>
            <a:pPr>
              <a:spcAft>
                <a:spcPts val="600"/>
              </a:spcAft>
            </a:pPr>
            <a:r>
              <a:rPr lang="en-US" sz="2800" dirty="0" smtClean="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smtClean="0">
                <a:solidFill>
                  <a:srgbClr val="005493"/>
                </a:solidFill>
                <a:latin typeface="Calibri"/>
                <a:ea typeface="Calibri"/>
                <a:cs typeface="Calibri"/>
                <a:sym typeface="Calibri"/>
              </a:rPr>
              <a:t>Rstudio</a:t>
            </a:r>
            <a:r>
              <a:rPr lang="en-US" sz="2800" dirty="0" smtClean="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229837" y="422246"/>
            <a:ext cx="3505077"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
        <p:nvSpPr>
          <p:cNvPr id="6" name="Google Shape;54;p8"/>
          <p:cNvSpPr txBox="1"/>
          <p:nvPr/>
        </p:nvSpPr>
        <p:spPr>
          <a:xfrm>
            <a:off x="3035394" y="2077900"/>
            <a:ext cx="7716426"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Arial" panose="020B0604020202020204" pitchFamily="34" charset="0"/>
                <a:ea typeface="Calibri"/>
                <a:cs typeface="Arial" panose="020B0604020202020204" pitchFamily="34" charset="0"/>
                <a:sym typeface="Calibri"/>
              </a:rPr>
              <a:t>Open </a:t>
            </a:r>
            <a:r>
              <a:rPr lang="en-US" sz="4400" dirty="0" smtClean="0">
                <a:solidFill>
                  <a:srgbClr val="005493"/>
                </a:solidFill>
                <a:latin typeface="Arial" panose="020B0604020202020204" pitchFamily="34" charset="0"/>
                <a:ea typeface="Calibri"/>
                <a:cs typeface="Arial" panose="020B0604020202020204" pitchFamily="34" charset="0"/>
                <a:sym typeface="Calibri"/>
              </a:rPr>
              <a:t>"</a:t>
            </a:r>
            <a:r>
              <a:rPr lang="en-US" sz="4400" b="1" dirty="0" smtClean="0">
                <a:solidFill>
                  <a:srgbClr val="005493"/>
                </a:solidFill>
                <a:latin typeface="Arial" panose="020B0604020202020204" pitchFamily="34" charset="0"/>
                <a:cs typeface="Arial" panose="020B0604020202020204" pitchFamily="34" charset="0"/>
              </a:rPr>
              <a:t>04-Transform.Rmd" </a:t>
            </a:r>
            <a:r>
              <a:rPr lang="en-US" sz="4400" dirty="0" smtClean="0">
                <a:solidFill>
                  <a:srgbClr val="005493"/>
                </a:solidFill>
                <a:latin typeface="Arial" panose="020B0604020202020204" pitchFamily="34" charset="0"/>
                <a:ea typeface="Calibri"/>
                <a:cs typeface="Arial" panose="020B0604020202020204" pitchFamily="34" charset="0"/>
                <a:sym typeface="Calibri"/>
              </a:rPr>
              <a:t>Run </a:t>
            </a:r>
            <a:r>
              <a:rPr lang="en-US" sz="4400" dirty="0">
                <a:solidFill>
                  <a:srgbClr val="005493"/>
                </a:solidFill>
                <a:latin typeface="Arial" panose="020B0604020202020204" pitchFamily="34" charset="0"/>
                <a:ea typeface="Calibri"/>
                <a:cs typeface="Arial" panose="020B0604020202020204" pitchFamily="34" charset="0"/>
                <a:sym typeface="Calibri"/>
              </a:rPr>
              <a:t>the setup chunk</a:t>
            </a:r>
            <a:endParaRPr sz="4400" dirty="0">
              <a:latin typeface="Arial" panose="020B0604020202020204" pitchFamily="34" charset="0"/>
              <a:ea typeface="Calibri"/>
              <a:cs typeface="Arial" panose="020B0604020202020204" pitchFamily="34" charset="0"/>
              <a:sym typeface="Calibri"/>
            </a:endParaRPr>
          </a:p>
        </p:txBody>
      </p:sp>
      <p:grpSp>
        <p:nvGrpSpPr>
          <p:cNvPr id="7" name="Group 6"/>
          <p:cNvGrpSpPr/>
          <p:nvPr/>
        </p:nvGrpSpPr>
        <p:grpSpPr>
          <a:xfrm>
            <a:off x="2332229" y="4206054"/>
            <a:ext cx="8978064" cy="1249672"/>
            <a:chOff x="979679" y="4109498"/>
            <a:chExt cx="8978064" cy="1249672"/>
          </a:xfrm>
        </p:grpSpPr>
        <p:pic>
          <p:nvPicPr>
            <p:cNvPr id="2" name="Picture 1"/>
            <p:cNvPicPr>
              <a:picLocks noChangeAspect="1"/>
            </p:cNvPicPr>
            <p:nvPr/>
          </p:nvPicPr>
          <p:blipFill>
            <a:blip r:embed="rId4"/>
            <a:stretch>
              <a:fillRect/>
            </a:stretch>
          </p:blipFill>
          <p:spPr>
            <a:xfrm>
              <a:off x="979679" y="4151594"/>
              <a:ext cx="8978064" cy="1207576"/>
            </a:xfrm>
            <a:prstGeom prst="rect">
              <a:avLst/>
            </a:prstGeom>
          </p:spPr>
        </p:pic>
        <p:sp>
          <p:nvSpPr>
            <p:cNvPr id="4" name="Oval 3"/>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394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endParaRPr lang="en-US" sz="2652" dirty="0" smtClean="0">
              <a:solidFill>
                <a:srgbClr val="164F86"/>
              </a:solidFill>
              <a:latin typeface="Consolas" panose="020B0609020204030204" pitchFamily="49" charset="0"/>
              <a:ea typeface="Courier New"/>
              <a:cs typeface="Consolas" panose="020B0609020204030204" pitchFamily="49" charset="0"/>
              <a:sym typeface="Courier New"/>
            </a:endParaRP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filter(department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=='BEHAVIORAL HEALTH CLINIC')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Isolating </a:t>
            </a:r>
            <a:r>
              <a:rPr lang="en-US" sz="5400" dirty="0">
                <a:solidFill>
                  <a:srgbClr val="000000"/>
                </a:solidFill>
              </a:rPr>
              <a:t>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a:t>
            </a:r>
            <a:r>
              <a:rPr lang="en-US" sz="4000" dirty="0" smtClean="0">
                <a:latin typeface="Calibri"/>
                <a:ea typeface="Calibri"/>
                <a:cs typeface="Calibri"/>
                <a:sym typeface="Calibri"/>
              </a:rPr>
              <a:t>rows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a:t>
            </a:r>
            <a:r>
              <a:rPr lang="en-US" sz="4000" dirty="0" smtClean="0">
                <a:latin typeface="Calibri"/>
                <a:ea typeface="Calibri"/>
                <a:cs typeface="Calibri"/>
                <a:sym typeface="Calibri"/>
              </a:rPr>
              <a:t>rows</a:t>
            </a:r>
            <a:r>
              <a:rPr lang="en-US" sz="4000" dirty="0">
                <a:latin typeface="Calibri"/>
                <a:ea typeface="Calibri"/>
                <a:cs typeface="Calibri"/>
                <a:sym typeface="Calibri"/>
              </a:rPr>
              <a:t>,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smtClean="0">
                <a:solidFill>
                  <a:schemeClr val="tx1">
                    <a:lumMod val="75000"/>
                    <a:lumOff val="25000"/>
                  </a:schemeClr>
                </a:solidFill>
              </a:rPr>
              <a:t>Deriving Data</a:t>
            </a:r>
            <a:endParaRPr lang="en-US" sz="6600" dirty="0">
              <a:solidFill>
                <a:schemeClr val="tx1">
                  <a:lumMod val="75000"/>
                  <a:lumOff val="25000"/>
                </a:schemeClr>
              </a:solidFill>
            </a:endParaRPr>
          </a:p>
        </p:txBody>
      </p:sp>
    </p:spTree>
    <p:extLst>
      <p:ext uri="{BB962C8B-B14F-4D97-AF65-F5344CB8AC3E}">
        <p14:creationId xmlns:p14="http://schemas.microsoft.com/office/powerpoint/2010/main" val="3110333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smtClean="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smtClean="0">
                <a:solidFill>
                  <a:schemeClr val="tx1">
                    <a:lumMod val="85000"/>
                    <a:lumOff val="15000"/>
                  </a:schemeClr>
                </a:solidFill>
              </a:rPr>
              <a:t>Breaking down the analytical question</a:t>
            </a:r>
            <a:endParaRPr lang="en-US" sz="5400" dirty="0">
              <a:solidFill>
                <a:schemeClr val="tx1">
                  <a:lumMod val="85000"/>
                  <a:lumOff val="15000"/>
                </a:schemeClr>
              </a:solidFill>
            </a:endParaRP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smtClean="0">
                <a:solidFill>
                  <a:schemeClr val="tx1">
                    <a:lumMod val="65000"/>
                    <a:lumOff val="35000"/>
                  </a:schemeClr>
                </a:solidFill>
                <a:latin typeface="Arial"/>
                <a:ea typeface="Arial"/>
                <a:cs typeface="Arial"/>
                <a:sym typeface="Arial"/>
              </a:rPr>
              <a:t>Ranking of tests by count </a:t>
            </a:r>
            <a:endParaRPr lang="en-US" sz="4000" dirty="0">
              <a:solidFill>
                <a:schemeClr val="tx1">
                  <a:lumMod val="65000"/>
                  <a:lumOff val="35000"/>
                </a:schemeClr>
              </a:solidFill>
              <a:latin typeface="Arial"/>
              <a:ea typeface="Arial"/>
              <a:cs typeface="Arial"/>
              <a:sym typeface="Arial"/>
            </a:endParaRPr>
          </a:p>
        </p:txBody>
      </p:sp>
    </p:spTree>
    <p:extLst>
      <p:ext uri="{BB962C8B-B14F-4D97-AF65-F5344CB8AC3E}">
        <p14:creationId xmlns:p14="http://schemas.microsoft.com/office/powerpoint/2010/main" val="12082237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smtClean="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a:t>
            </a:r>
            <a:r>
              <a:rPr lang="en-US" sz="4000" dirty="0" smtClean="0">
                <a:latin typeface="Calibri"/>
                <a:ea typeface="Calibri"/>
                <a:cs typeface="Calibri"/>
                <a:sym typeface="Calibri"/>
              </a:rPr>
              <a:t>variables </a:t>
            </a:r>
            <a:r>
              <a:rPr lang="en-US" sz="4000" dirty="0">
                <a:latin typeface="Calibri"/>
                <a:ea typeface="Calibri"/>
                <a:cs typeface="Calibri"/>
                <a:sym typeface="Calibri"/>
              </a:rPr>
              <a:t>with </a:t>
            </a:r>
            <a:r>
              <a:rPr lang="en-US" sz="4000" b="1" dirty="0">
                <a:solidFill>
                  <a:srgbClr val="0365C0"/>
                </a:solidFill>
                <a:latin typeface="Trebuchet MS"/>
                <a:ea typeface="Trebuchet MS"/>
                <a:cs typeface="Trebuchet MS"/>
                <a:sym typeface="Calibri"/>
              </a:rPr>
              <a:t>mutate</a:t>
            </a:r>
            <a:r>
              <a:rPr lang="en-US" sz="4000" b="1" dirty="0" smtClean="0">
                <a:solidFill>
                  <a:srgbClr val="0365C0"/>
                </a:solidFill>
                <a:latin typeface="Trebuchet MS"/>
                <a:ea typeface="Trebuchet MS"/>
                <a:cs typeface="Trebuchet MS"/>
                <a:sym typeface="Calibri"/>
              </a:rPr>
              <a:t>()</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a:t>
            </a:r>
            <a:r>
              <a:rPr lang="en-US" sz="4000" dirty="0" smtClean="0">
                <a:latin typeface="Calibri"/>
                <a:ea typeface="Calibri"/>
                <a:cs typeface="Calibri"/>
                <a:sym typeface="Calibri"/>
              </a:rPr>
              <a:t>summaries of data with </a:t>
            </a:r>
            <a:r>
              <a:rPr lang="en-US" sz="4000" b="1" dirty="0" smtClean="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smtClean="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smtClean="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smtClean="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smtClean="0">
                <a:latin typeface="Consolas" panose="020B0609020204030204" pitchFamily="49" charset="0"/>
                <a:ea typeface="Courier New"/>
                <a:cs typeface="Consolas" panose="020B0609020204030204" pitchFamily="49" charset="0"/>
                <a:sym typeface="Courier New"/>
              </a:rPr>
              <a:t>orders %&gt;%</a:t>
            </a:r>
          </a:p>
          <a:p>
            <a:r>
              <a:rPr lang="en-US" sz="3200" dirty="0" smtClean="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smtClean="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extLst/>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extLst/>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smtClean="0">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smtClean="0">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smtClean="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4. All of the above</a:t>
            </a:r>
            <a:endParaRPr lang="en-US" sz="257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49426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7</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smtClean="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smtClean="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a:t>
            </a:r>
            <a:r>
              <a:rPr lang="en-US" sz="3200" dirty="0" smtClean="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smtClean="0">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smtClean="0">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smtClean="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smtClean="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smtClean="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smtClean="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smtClean="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smtClean="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smtClean="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smtClean="0">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smtClean="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smtClean="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smtClean="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smtClean="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smtClean="0">
                <a:latin typeface="Consolas" panose="020B0609020204030204" pitchFamily="49" charset="0"/>
                <a:ea typeface="Courier New"/>
                <a:cs typeface="Consolas" panose="020B0609020204030204" pitchFamily="49" charset="0"/>
                <a:sym typeface="Courier New"/>
              </a:rPr>
              <a:t>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smtClean="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endPar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endParaRP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4000" b="1" dirty="0" smtClean="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smtClean="0">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smtClean="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smtClean="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smtClean="0">
                <a:solidFill>
                  <a:srgbClr val="005493"/>
                </a:solidFill>
              </a:rPr>
              <a:t>Your Turn: Final Challenge</a:t>
            </a:r>
            <a:endParaRPr lang="en-US" dirty="0">
              <a:solidFill>
                <a:srgbClr val="005493"/>
              </a:solidFill>
            </a:endParaRP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smtClean="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smtClean="0">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either:</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"Clinic </a:t>
            </a:r>
            <a:r>
              <a:rPr lang="en-US" sz="3200" dirty="0">
                <a:solidFill>
                  <a:srgbClr val="005493"/>
                </a:solidFill>
                <a:latin typeface="Calibri" panose="020F0502020204030204" pitchFamily="34" charset="0"/>
                <a:ea typeface="Calibri"/>
                <a:cs typeface="Consolas" panose="020B0609020204030204" pitchFamily="49" charset="0"/>
                <a:sym typeface="Calibri"/>
              </a:rPr>
              <a:t>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Provider Preference List</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  "</a:t>
            </a:r>
            <a:r>
              <a:rPr lang="en-US" sz="3200" dirty="0">
                <a:solidFill>
                  <a:srgbClr val="005493"/>
                </a:solidFill>
                <a:latin typeface="Calibri" panose="020F0502020204030204" pitchFamily="34" charset="0"/>
                <a:ea typeface="Calibri"/>
                <a:cs typeface="Consolas" panose="020B0609020204030204" pitchFamily="49" charset="0"/>
                <a:sym typeface="Calibri"/>
              </a:rPr>
              <a:t>None</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endParaRPr lang="en-US" sz="3200"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Conditionally </a:t>
            </a:r>
            <a:r>
              <a:rPr lang="en-US" sz="3200" dirty="0">
                <a:solidFill>
                  <a:srgbClr val="005493"/>
                </a:solidFill>
                <a:latin typeface="Calibri" panose="020F0502020204030204" pitchFamily="34" charset="0"/>
                <a:ea typeface="Calibri"/>
                <a:cs typeface="Consolas" panose="020B0609020204030204" pitchFamily="49" charset="0"/>
                <a:sym typeface="Calibri"/>
              </a:rPr>
              <a:t>replace these with </a:t>
            </a: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smtClean="0">
                <a:solidFill>
                  <a:srgbClr val="005493"/>
                </a:solidFill>
                <a:latin typeface="Calibri" panose="020F0502020204030204" pitchFamily="34" charset="0"/>
                <a:ea typeface="Calibri"/>
                <a:cs typeface="Consolas" panose="020B0609020204030204" pitchFamily="49" charset="0"/>
                <a:sym typeface="Calibri"/>
              </a:rPr>
              <a:t>"</a:t>
            </a: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r>
              <a:rPr lang="en-US" sz="3600" b="1" dirty="0">
                <a:solidFill>
                  <a:srgbClr val="005493"/>
                </a:solidFill>
                <a:latin typeface="Calibri" panose="020F0502020204030204" pitchFamily="34" charset="0"/>
                <a:ea typeface="Calibri"/>
                <a:cs typeface="Consolas" panose="020B0609020204030204" pitchFamily="49" charset="0"/>
                <a:sym typeface="Calibri"/>
              </a:rPr>
              <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smtClean="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smtClean="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%&gt;%</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smtClean="0">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a:t>
            </a:r>
            <a:r>
              <a:rPr lang="en-US" sz="2652" dirty="0" smtClean="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smtClean="0">
                <a:solidFill>
                  <a:srgbClr val="005493"/>
                </a:solidFill>
                <a:latin typeface="Arial" panose="020B0604020202020204" pitchFamily="34" charset="0"/>
                <a:ea typeface="Calibri"/>
                <a:cs typeface="Arial" panose="020B0604020202020204" pitchFamily="34" charset="0"/>
                <a:sym typeface="Calibri"/>
              </a:rPr>
              <a:t>How can you confirm that you have successfully loaded the data file into </a:t>
            </a:r>
            <a:r>
              <a:rPr lang="en-US" sz="2571" dirty="0" err="1" smtClean="0">
                <a:solidFill>
                  <a:srgbClr val="005493"/>
                </a:solidFill>
                <a:latin typeface="Arial" panose="020B0604020202020204" pitchFamily="34" charset="0"/>
                <a:ea typeface="Calibri"/>
                <a:cs typeface="Arial" panose="020B0604020202020204" pitchFamily="34" charset="0"/>
                <a:sym typeface="Calibri"/>
              </a:rPr>
              <a:t>Rstudio</a:t>
            </a:r>
            <a:r>
              <a:rPr lang="en-US" sz="2571" dirty="0" smtClean="0">
                <a:solidFill>
                  <a:srgbClr val="005493"/>
                </a:solidFill>
                <a:latin typeface="Arial" panose="020B0604020202020204" pitchFamily="34" charset="0"/>
                <a:ea typeface="Calibri"/>
                <a:cs typeface="Arial" panose="020B0604020202020204" pitchFamily="34" charset="0"/>
                <a:sym typeface="Calibri"/>
              </a:rPr>
              <a:t>?</a:t>
            </a:r>
            <a:endParaRPr lang="en-US" sz="2571" dirty="0">
              <a:solidFill>
                <a:srgbClr val="005493"/>
              </a:solidFill>
              <a:latin typeface="Arial" panose="020B0604020202020204" pitchFamily="34" charset="0"/>
              <a:ea typeface="Calibri"/>
              <a:cs typeface="Arial" panose="020B0604020202020204" pitchFamily="34" charset="0"/>
              <a:sym typeface="Calibri"/>
            </a:endParaRPr>
          </a:p>
          <a:p>
            <a:pPr marL="6803"/>
            <a:endParaRPr sz="2571" dirty="0">
              <a:solidFill>
                <a:srgbClr val="005493"/>
              </a:solidFill>
              <a:latin typeface="Arial" panose="020B0604020202020204" pitchFamily="34" charset="0"/>
              <a:ea typeface="Calibri"/>
              <a:cs typeface="Arial" panose="020B0604020202020204" pitchFamily="34" charset="0"/>
              <a:sym typeface="Calibri"/>
            </a:endParaRP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2. Code that references `</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object runs without errors</a:t>
            </a:r>
          </a:p>
          <a:p>
            <a:pPr marR="243221">
              <a:lnSpc>
                <a:spcPct val="150000"/>
              </a:lnSpc>
              <a:buClr>
                <a:schemeClr val="dk1"/>
              </a:buClr>
              <a:buSzPts val="1100"/>
            </a:pPr>
            <a:r>
              <a:rPr lang="en-US" sz="2571" dirty="0">
                <a:solidFill>
                  <a:srgbClr val="005493"/>
                </a:solidFill>
                <a:latin typeface="Arial" panose="020B0604020202020204" pitchFamily="34" charset="0"/>
                <a:ea typeface="Calibri"/>
                <a:cs typeface="Arial" panose="020B0604020202020204" pitchFamily="34" charset="0"/>
                <a:sym typeface="Courier New"/>
              </a:rPr>
              <a:t>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3. </a:t>
            </a:r>
            <a:r>
              <a:rPr lang="en-US" sz="2571" dirty="0">
                <a:solidFill>
                  <a:srgbClr val="005493"/>
                </a:solidFill>
                <a:latin typeface="Arial" panose="020B0604020202020204" pitchFamily="34" charset="0"/>
                <a:ea typeface="Calibri"/>
                <a:cs typeface="Arial" panose="020B0604020202020204" pitchFamily="34" charset="0"/>
                <a:sym typeface="Courier New"/>
              </a:rPr>
              <a:t>The </a:t>
            </a:r>
            <a:r>
              <a:rPr lang="en-US" sz="2571" dirty="0" smtClean="0">
                <a:solidFill>
                  <a:srgbClr val="005493"/>
                </a:solidFill>
                <a:latin typeface="Arial" panose="020B0604020202020204" pitchFamily="34" charset="0"/>
                <a:ea typeface="Calibri"/>
                <a:cs typeface="Arial" panose="020B0604020202020204" pitchFamily="34" charset="0"/>
                <a:sym typeface="Courier New"/>
              </a:rPr>
              <a:t>`</a:t>
            </a:r>
            <a:r>
              <a:rPr lang="en-US" sz="2571" dirty="0" err="1" smtClean="0">
                <a:solidFill>
                  <a:srgbClr val="005493"/>
                </a:solidFill>
                <a:latin typeface="Arial" panose="020B0604020202020204" pitchFamily="34" charset="0"/>
                <a:ea typeface="Calibri"/>
                <a:cs typeface="Arial" panose="020B0604020202020204" pitchFamily="34" charset="0"/>
                <a:sym typeface="Courier New"/>
              </a:rPr>
              <a:t>covid_testing</a:t>
            </a: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dirty="0">
                <a:solidFill>
                  <a:srgbClr val="005493"/>
                </a:solidFill>
                <a:latin typeface="Arial" panose="020B0604020202020204" pitchFamily="34" charset="0"/>
                <a:ea typeface="Calibri"/>
                <a:cs typeface="Arial" panose="020B0604020202020204" pitchFamily="34" charset="0"/>
                <a:sym typeface="Courier New"/>
              </a:rPr>
              <a:t>object is present in the environment pane</a:t>
            </a:r>
          </a:p>
          <a:p>
            <a:pPr marR="243221">
              <a:lnSpc>
                <a:spcPct val="150000"/>
              </a:lnSpc>
              <a:buClr>
                <a:schemeClr val="dk1"/>
              </a:buClr>
              <a:buSzPts val="1100"/>
            </a:pPr>
            <a:r>
              <a:rPr lang="en-US" sz="2571" dirty="0" smtClean="0">
                <a:solidFill>
                  <a:srgbClr val="005493"/>
                </a:solidFill>
                <a:latin typeface="Arial" panose="020B0604020202020204" pitchFamily="34" charset="0"/>
                <a:ea typeface="Calibri"/>
                <a:cs typeface="Arial" panose="020B0604020202020204" pitchFamily="34" charset="0"/>
                <a:sym typeface="Courier New"/>
              </a:rPr>
              <a:t>	</a:t>
            </a:r>
            <a:r>
              <a:rPr lang="en-US" sz="2571" b="1" dirty="0" smtClean="0">
                <a:solidFill>
                  <a:srgbClr val="005493"/>
                </a:solidFill>
                <a:latin typeface="Arial" panose="020B0604020202020204" pitchFamily="34" charset="0"/>
                <a:ea typeface="Calibri"/>
                <a:cs typeface="Arial" panose="020B0604020202020204" pitchFamily="34" charset="0"/>
                <a:sym typeface="Courier New"/>
              </a:rPr>
              <a:t>4. All of the above</a:t>
            </a:r>
            <a:endParaRPr lang="en-US" sz="2571" b="1" dirty="0">
              <a:solidFill>
                <a:srgbClr val="005493"/>
              </a:solidFill>
              <a:latin typeface="Arial" panose="020B0604020202020204" pitchFamily="34" charset="0"/>
              <a:ea typeface="Calibri"/>
              <a:cs typeface="Arial" panose="020B0604020202020204" pitchFamily="34" charset="0"/>
              <a:sym typeface="Courier New"/>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smtClean="0">
                <a:solidFill>
                  <a:srgbClr val="005493"/>
                </a:solidFill>
                <a:latin typeface="Arial" panose="020B0604020202020204" pitchFamily="34" charset="0"/>
                <a:ea typeface="Calibri"/>
                <a:cs typeface="Arial" panose="020B0604020202020204" pitchFamily="34" charset="0"/>
                <a:sym typeface="Calibri"/>
              </a:rPr>
              <a:t>Your Turn </a:t>
            </a:r>
            <a:r>
              <a:rPr lang="en-US" sz="5196" dirty="0">
                <a:solidFill>
                  <a:srgbClr val="005493"/>
                </a:solidFill>
                <a:latin typeface="Arial" panose="020B0604020202020204" pitchFamily="34" charset="0"/>
                <a:ea typeface="Calibri"/>
                <a:cs typeface="Arial" panose="020B0604020202020204" pitchFamily="34" charset="0"/>
                <a:sym typeface="Calibri"/>
              </a:rPr>
              <a:t>1</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78328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txBox="1">
            <a:spLocks noGrp="1"/>
          </p:cNvSpPr>
          <p:nvPr>
            <p:ph type="title"/>
          </p:nvPr>
        </p:nvSpPr>
        <p:spPr>
          <a:xfrm>
            <a:off x="415600" y="2187277"/>
            <a:ext cx="11360801" cy="2483446"/>
          </a:xfrm>
          <a:prstGeom prst="rect">
            <a:avLst/>
          </a:prstGeom>
        </p:spPr>
        <p:txBody>
          <a:bodyPr>
            <a:normAutofit fontScale="90000"/>
          </a:bodyPr>
          <a:lstStyle>
            <a:lvl1pPr>
              <a:defRPr sz="20000" b="1"/>
            </a:lvl1pPr>
          </a:lstStyle>
          <a:p>
            <a:r>
              <a:rPr dirty="0"/>
              <a:t>dplyr</a:t>
            </a:r>
          </a:p>
        </p:txBody>
      </p:sp>
      <p:pic>
        <p:nvPicPr>
          <p:cNvPr id="300" name="image2.png"/>
          <p:cNvPicPr>
            <a:picLocks noChangeAspect="1"/>
          </p:cNvPicPr>
          <p:nvPr/>
        </p:nvPicPr>
        <p:blipFill>
          <a:blip r:embed="rId2">
            <a:alphaModFix amt="5000"/>
            <a:extLst/>
          </a:blip>
          <a:stretch>
            <a:fillRect/>
          </a:stretch>
        </p:blipFill>
        <p:spPr>
          <a:xfrm>
            <a:off x="8722767" y="3553866"/>
            <a:ext cx="3812134" cy="3812134"/>
          </a:xfrm>
          <a:prstGeom prst="rect">
            <a:avLst/>
          </a:prstGeom>
          <a:ln w="12700">
            <a:miter lim="400000"/>
          </a:ln>
        </p:spPr>
      </p:pic>
    </p:spTree>
    <p:extLst>
      <p:ext uri="{BB962C8B-B14F-4D97-AF65-F5344CB8AC3E}">
        <p14:creationId xmlns:p14="http://schemas.microsoft.com/office/powerpoint/2010/main" val="120084617"/>
      </p:ext>
    </p:extLst>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29608</TotalTime>
  <Words>5778</Words>
  <Application>Microsoft Office PowerPoint</Application>
  <PresentationFormat>Widescreen</PresentationFormat>
  <Paragraphs>839</Paragraphs>
  <Slides>76</Slides>
  <Notes>75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76</vt:i4>
      </vt:variant>
    </vt:vector>
  </HeadingPairs>
  <TitlesOfParts>
    <vt:vector size="89"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Data Wrangling in R</vt:lpstr>
      <vt:lpstr>PowerPoint Presentation</vt:lpstr>
      <vt:lpstr>Goals and Objectives</vt:lpstr>
      <vt:lpstr>PowerPoint Presentation</vt:lpstr>
      <vt:lpstr>What is a “Tidy” Data Frame</vt:lpstr>
      <vt:lpstr>PowerPoint Presentation</vt:lpstr>
      <vt:lpstr>PowerPoint Presentation</vt:lpstr>
      <vt:lpstr>PowerPoint Presentation</vt:lpstr>
      <vt:lpstr>dplyr</vt:lpstr>
      <vt:lpstr>Transform Data with</vt:lpstr>
      <vt:lpstr>dplyr</vt:lpstr>
      <vt:lpstr>dplyr: a grammar for transforming data</vt:lpstr>
      <vt:lpstr>common syntax</vt:lpstr>
      <vt:lpstr>Isolating data</vt:lpstr>
      <vt:lpstr>Isolating data</vt:lpstr>
      <vt:lpstr>select()</vt:lpstr>
      <vt:lpstr>select()</vt:lpstr>
      <vt:lpstr>select()</vt:lpstr>
      <vt:lpstr>PowerPoint Presentation</vt:lpstr>
      <vt:lpstr>PowerPoint Presentation</vt:lpstr>
      <vt:lpstr>PowerPoint Presentation</vt:lpstr>
      <vt:lpstr>PowerPoint Presentation</vt:lpstr>
      <vt:lpstr>PowerPoint Presentation</vt:lpstr>
      <vt:lpstr>select(covid_testing, first_name)</vt:lpstr>
      <vt:lpstr>PowerPoint Presentation</vt:lpstr>
      <vt:lpstr>PowerPoint Presentation</vt:lpstr>
      <vt:lpstr>PowerPoint Presentation</vt:lpstr>
      <vt:lpstr>PowerPoint Presentation</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212</cp:revision>
  <cp:lastPrinted>2019-05-03T14:53:33Z</cp:lastPrinted>
  <dcterms:modified xsi:type="dcterms:W3CDTF">2020-06-30T02:33:03Z</dcterms:modified>
</cp:coreProperties>
</file>